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7" r:id="rId2"/>
    <p:sldId id="262" r:id="rId3"/>
    <p:sldId id="263" r:id="rId4"/>
    <p:sldId id="268" r:id="rId5"/>
    <p:sldId id="269" r:id="rId6"/>
    <p:sldId id="270" r:id="rId7"/>
    <p:sldId id="277" r:id="rId8"/>
    <p:sldId id="267" r:id="rId9"/>
    <p:sldId id="266" r:id="rId10"/>
    <p:sldId id="271" r:id="rId11"/>
    <p:sldId id="265" r:id="rId12"/>
    <p:sldId id="275" r:id="rId13"/>
    <p:sldId id="274" r:id="rId14"/>
    <p:sldId id="272" r:id="rId15"/>
    <p:sldId id="276" r:id="rId16"/>
    <p:sldId id="278" r:id="rId17"/>
    <p:sldId id="27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82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9FF693B-2B91-4C24-B698-647B489A9FE9}" type="datetimeFigureOut">
              <a:rPr lang="en-GB"/>
              <a:pPr>
                <a:defRPr/>
              </a:pPr>
              <a:t>21/06/2013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834C2FE-8903-4159-A022-831C2142FC90}" type="slidenum">
              <a:rPr lang="en-GB"/>
              <a:pPr>
                <a:defRPr/>
              </a:pPr>
              <a:t>‹#›</a:t>
            </a:fld>
            <a:endParaRPr lang="en-GB"/>
          </a:p>
        </p:txBody>
      </p:sp>
    </p:spTree>
    <p:extLst>
      <p:ext uri="{BB962C8B-B14F-4D97-AF65-F5344CB8AC3E}">
        <p14:creationId xmlns:p14="http://schemas.microsoft.com/office/powerpoint/2010/main" xmlns="" val="4205276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2B617DB-8613-4574-8C7A-194C9643B015}" type="datetimeFigureOut">
              <a:rPr lang="en-GB"/>
              <a:pPr>
                <a:defRPr/>
              </a:pPr>
              <a:t>21/06/2013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02FEC04-843F-491D-BB86-5A7EFEC69952}" type="slidenum">
              <a:rPr lang="en-GB"/>
              <a:pPr>
                <a:defRPr/>
              </a:pPr>
              <a:t>‹#›</a:t>
            </a:fld>
            <a:endParaRPr lang="en-GB"/>
          </a:p>
        </p:txBody>
      </p:sp>
    </p:spTree>
    <p:extLst>
      <p:ext uri="{BB962C8B-B14F-4D97-AF65-F5344CB8AC3E}">
        <p14:creationId xmlns:p14="http://schemas.microsoft.com/office/powerpoint/2010/main" xmlns="" val="1594637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19 Resim" descr="ECTF2.jpg"/>
          <p:cNvPicPr>
            <a:picLocks noChangeAspect="1"/>
          </p:cNvPicPr>
          <p:nvPr/>
        </p:nvPicPr>
        <p:blipFill>
          <a:blip r:embed="rId2" cstate="print"/>
          <a:srcRect/>
          <a:stretch>
            <a:fillRect/>
          </a:stretch>
        </p:blipFill>
        <p:spPr bwMode="auto">
          <a:xfrm>
            <a:off x="0" y="0"/>
            <a:ext cx="2109788" cy="1071563"/>
          </a:xfrm>
          <a:prstGeom prst="rect">
            <a:avLst/>
          </a:prstGeom>
          <a:noFill/>
          <a:ln w="9525">
            <a:noFill/>
            <a:miter lim="800000"/>
            <a:headEnd/>
            <a:tailEnd/>
          </a:ln>
        </p:spPr>
      </p:pic>
      <p:sp>
        <p:nvSpPr>
          <p:cNvPr id="2" name="1 Başlık"/>
          <p:cNvSpPr>
            <a:spLocks noGrp="1"/>
          </p:cNvSpPr>
          <p:nvPr>
            <p:ph type="title"/>
          </p:nvPr>
        </p:nvSpPr>
        <p:spPr/>
        <p:txBody>
          <a:bodyPr/>
          <a:lstStyle/>
          <a:p>
            <a:r>
              <a:rPr lang="en-US" smtClean="0"/>
              <a:t>Click to edit Master title style</a:t>
            </a:r>
            <a:endParaRPr lang="tr-TR"/>
          </a:p>
        </p:txBody>
      </p:sp>
      <p:sp>
        <p:nvSpPr>
          <p:cNvPr id="3" name="2 İçerik Yer Tutucusu"/>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7" name="Title 6"/>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11560" y="764704"/>
            <a:ext cx="7885113" cy="828675"/>
          </a:xfrm>
        </p:spPr>
        <p:txBody>
          <a:bodyPr/>
          <a:lstStyle/>
          <a:p>
            <a:r>
              <a:rPr lang="en-US" smtClean="0"/>
              <a:t>Click to edit Master title style</a:t>
            </a:r>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smtClean="0"/>
              <a:t>Click to edit Master title style</a:t>
            </a:r>
            <a:endParaRPr lang="tr-TR"/>
          </a:p>
        </p:txBody>
      </p:sp>
      <p:sp>
        <p:nvSpPr>
          <p:cNvPr id="3" name="2 Dikey Metin Yer Tutucusu"/>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67488" y="692150"/>
            <a:ext cx="2000250" cy="5327650"/>
          </a:xfrm>
        </p:spPr>
        <p:txBody>
          <a:bodyPr vert="eaVert"/>
          <a:lstStyle/>
          <a:p>
            <a:r>
              <a:rPr lang="en-US" smtClean="0"/>
              <a:t>Click to edit Master title style</a:t>
            </a:r>
            <a:endParaRPr lang="tr-TR"/>
          </a:p>
        </p:txBody>
      </p:sp>
      <p:sp>
        <p:nvSpPr>
          <p:cNvPr id="3" name="2 Dikey Metin Yer Tutucusu"/>
          <p:cNvSpPr>
            <a:spLocks noGrp="1"/>
          </p:cNvSpPr>
          <p:nvPr>
            <p:ph type="body" orient="vert" idx="1"/>
          </p:nvPr>
        </p:nvSpPr>
        <p:spPr>
          <a:xfrm>
            <a:off x="566738" y="692150"/>
            <a:ext cx="5848350" cy="532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944563"/>
            <a:ext cx="7885112" cy="828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fr-FR" smtClean="0"/>
          </a:p>
        </p:txBody>
      </p:sp>
      <p:sp>
        <p:nvSpPr>
          <p:cNvPr id="1027" name="Rectangle 3"/>
          <p:cNvSpPr>
            <a:spLocks noGrp="1" noChangeArrowheads="1"/>
          </p:cNvSpPr>
          <p:nvPr>
            <p:ph type="body" idx="1"/>
          </p:nvPr>
        </p:nvSpPr>
        <p:spPr bwMode="auto">
          <a:xfrm>
            <a:off x="566738" y="2041525"/>
            <a:ext cx="8001000" cy="3908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1028" name="AutoShape 4"/>
          <p:cNvSpPr>
            <a:spLocks noChangeArrowheads="1"/>
          </p:cNvSpPr>
          <p:nvPr/>
        </p:nvSpPr>
        <p:spPr bwMode="auto">
          <a:xfrm>
            <a:off x="609600" y="1806575"/>
            <a:ext cx="7958138"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auto">
              <a:spcBef>
                <a:spcPts val="0"/>
              </a:spcBef>
              <a:spcAft>
                <a:spcPts val="0"/>
              </a:spcAft>
              <a:defRPr/>
            </a:pPr>
            <a:endParaRPr lang="en-GB">
              <a:latin typeface="+mn-lt"/>
            </a:endParaRPr>
          </a:p>
        </p:txBody>
      </p:sp>
      <p:pic>
        <p:nvPicPr>
          <p:cNvPr id="1029" name="Picture 10" descr="abdelegasyonCMYK"/>
          <p:cNvPicPr>
            <a:picLocks noChangeAspect="1" noChangeArrowheads="1"/>
          </p:cNvPicPr>
          <p:nvPr/>
        </p:nvPicPr>
        <p:blipFill>
          <a:blip r:embed="rId12" cstate="print"/>
          <a:srcRect/>
          <a:stretch>
            <a:fillRect/>
          </a:stretch>
        </p:blipFill>
        <p:spPr bwMode="auto">
          <a:xfrm>
            <a:off x="6311900" y="0"/>
            <a:ext cx="2724150" cy="1123950"/>
          </a:xfrm>
          <a:prstGeom prst="rect">
            <a:avLst/>
          </a:prstGeom>
          <a:noFill/>
          <a:ln w="9525">
            <a:noFill/>
            <a:miter lim="800000"/>
            <a:headEnd/>
            <a:tailEnd/>
          </a:ln>
        </p:spPr>
      </p:pic>
      <p:pic>
        <p:nvPicPr>
          <p:cNvPr id="1030" name="12 Resim" descr="ECTF2.jpg"/>
          <p:cNvPicPr>
            <a:picLocks noChangeAspect="1"/>
          </p:cNvPicPr>
          <p:nvPr/>
        </p:nvPicPr>
        <p:blipFill>
          <a:blip r:embed="rId13" cstate="print"/>
          <a:srcRect/>
          <a:stretch>
            <a:fillRect/>
          </a:stretch>
        </p:blipFill>
        <p:spPr bwMode="auto">
          <a:xfrm>
            <a:off x="31750" y="0"/>
            <a:ext cx="1947863" cy="989013"/>
          </a:xfrm>
          <a:prstGeom prst="rect">
            <a:avLst/>
          </a:prstGeom>
          <a:noFill/>
          <a:ln w="9525">
            <a:noFill/>
            <a:miter lim="800000"/>
            <a:headEnd/>
            <a:tailEnd/>
          </a:ln>
        </p:spPr>
      </p:pic>
      <p:sp>
        <p:nvSpPr>
          <p:cNvPr id="1031" name="Rectangle 10"/>
          <p:cNvSpPr>
            <a:spLocks noChangeArrowheads="1"/>
          </p:cNvSpPr>
          <p:nvPr/>
        </p:nvSpPr>
        <p:spPr bwMode="auto">
          <a:xfrm>
            <a:off x="6732588" y="982663"/>
            <a:ext cx="2195512" cy="430212"/>
          </a:xfrm>
          <a:prstGeom prst="rect">
            <a:avLst/>
          </a:prstGeom>
          <a:noFill/>
          <a:ln>
            <a:noFill/>
          </a:ln>
          <a:extLst/>
        </p:spPr>
        <p:txBody>
          <a:bodyPr anchor="ctr">
            <a:spAutoFit/>
          </a:bodyPr>
          <a:lstStyle/>
          <a:p>
            <a:pPr algn="ctr" fontAlgn="auto">
              <a:spcBef>
                <a:spcPts val="0"/>
              </a:spcBef>
              <a:spcAft>
                <a:spcPts val="0"/>
              </a:spcAft>
              <a:defRPr/>
            </a:pPr>
            <a:r>
              <a:rPr lang="en-GB" sz="1100" dirty="0">
                <a:solidFill>
                  <a:schemeClr val="folHlink"/>
                </a:solidFill>
                <a:latin typeface="Times New Roman" pitchFamily="18" charset="0"/>
                <a:cs typeface="Times New Roman" pitchFamily="18" charset="0"/>
              </a:rPr>
              <a:t>ETCF</a:t>
            </a:r>
            <a:r>
              <a:rPr lang="tr-TR" sz="1100" dirty="0">
                <a:solidFill>
                  <a:schemeClr val="folHlink"/>
                </a:solidFill>
                <a:latin typeface="Times New Roman" pitchFamily="18" charset="0"/>
                <a:cs typeface="Times New Roman" pitchFamily="18" charset="0"/>
              </a:rPr>
              <a:t>-II</a:t>
            </a:r>
            <a:r>
              <a:rPr lang="en-GB" sz="1100" dirty="0">
                <a:solidFill>
                  <a:schemeClr val="folHlink"/>
                </a:solidFill>
                <a:latin typeface="Times New Roman" pitchFamily="18" charset="0"/>
                <a:cs typeface="Times New Roman" pitchFamily="18" charset="0"/>
              </a:rPr>
              <a:t> is </a:t>
            </a:r>
            <a:r>
              <a:rPr lang="tr-TR" sz="1100" dirty="0">
                <a:solidFill>
                  <a:schemeClr val="folHlink"/>
                </a:solidFill>
                <a:latin typeface="Times New Roman" pitchFamily="18" charset="0"/>
                <a:cs typeface="Times New Roman" pitchFamily="18" charset="0"/>
              </a:rPr>
              <a:t>co-</a:t>
            </a:r>
            <a:r>
              <a:rPr lang="en-GB" sz="1100" dirty="0">
                <a:solidFill>
                  <a:schemeClr val="folHlink"/>
                </a:solidFill>
                <a:latin typeface="Times New Roman" pitchFamily="18" charset="0"/>
                <a:cs typeface="Times New Roman" pitchFamily="18" charset="0"/>
              </a:rPr>
              <a:t>funded by the </a:t>
            </a:r>
            <a:endParaRPr lang="tr-TR" sz="1100" dirty="0">
              <a:solidFill>
                <a:schemeClr val="folHlink"/>
              </a:solidFill>
              <a:latin typeface="Times New Roman" pitchFamily="18" charset="0"/>
              <a:cs typeface="Times New Roman" pitchFamily="18" charset="0"/>
            </a:endParaRPr>
          </a:p>
          <a:p>
            <a:pPr algn="ctr" fontAlgn="auto">
              <a:spcBef>
                <a:spcPts val="0"/>
              </a:spcBef>
              <a:spcAft>
                <a:spcPts val="0"/>
              </a:spcAft>
              <a:defRPr/>
            </a:pPr>
            <a:r>
              <a:rPr lang="en-GB" sz="1100" dirty="0">
                <a:solidFill>
                  <a:schemeClr val="folHlink"/>
                </a:solidFill>
                <a:latin typeface="Times New Roman" pitchFamily="18" charset="0"/>
                <a:cs typeface="Times New Roman" pitchFamily="18" charset="0"/>
              </a:rPr>
              <a:t>European Union</a:t>
            </a:r>
            <a:r>
              <a:rPr lang="fr-FR" sz="1100" dirty="0">
                <a:solidFill>
                  <a:schemeClr val="folHlink"/>
                </a:solidFill>
                <a:latin typeface="Times New Roman" pitchFamily="18" charset="0"/>
                <a:cs typeface="Times New Roman" pitchFamily="18" charset="0"/>
              </a:rPr>
              <a:t> </a:t>
            </a:r>
            <a:r>
              <a:rPr lang="tr-TR" sz="1100" dirty="0">
                <a:solidFill>
                  <a:schemeClr val="folHlink"/>
                </a:solidFill>
                <a:latin typeface="Times New Roman" pitchFamily="18" charset="0"/>
                <a:cs typeface="Times New Roman" pitchFamily="18" charset="0"/>
              </a:rPr>
              <a:t> and Turkey</a:t>
            </a:r>
            <a:endParaRPr lang="fr-FR" sz="1100" dirty="0">
              <a:solidFill>
                <a:schemeClr val="folHlink"/>
              </a:solidFill>
              <a:latin typeface="Times New Roman" pitchFamily="18" charset="0"/>
              <a:cs typeface="Times New Roman" pitchFamily="18" charset="0"/>
            </a:endParaRPr>
          </a:p>
        </p:txBody>
      </p:sp>
      <p:pic>
        <p:nvPicPr>
          <p:cNvPr id="1032" name="Picture 11" descr="ECH Logo new"/>
          <p:cNvPicPr>
            <a:picLocks noChangeAspect="1" noChangeArrowheads="1"/>
          </p:cNvPicPr>
          <p:nvPr/>
        </p:nvPicPr>
        <p:blipFill>
          <a:blip r:embed="rId14" cstate="print"/>
          <a:srcRect/>
          <a:stretch>
            <a:fillRect/>
          </a:stretch>
        </p:blipFill>
        <p:spPr bwMode="auto">
          <a:xfrm>
            <a:off x="3414713" y="6176963"/>
            <a:ext cx="1949450" cy="496887"/>
          </a:xfrm>
          <a:prstGeom prst="rect">
            <a:avLst/>
          </a:prstGeom>
          <a:noFill/>
          <a:ln w="9525">
            <a:noFill/>
            <a:miter lim="800000"/>
            <a:headEnd/>
            <a:tailEnd/>
          </a:ln>
        </p:spPr>
      </p:pic>
      <p:sp>
        <p:nvSpPr>
          <p:cNvPr id="1037" name="20 Metin kutusu"/>
          <p:cNvSpPr txBox="1">
            <a:spLocks noChangeArrowheads="1"/>
          </p:cNvSpPr>
          <p:nvPr/>
        </p:nvSpPr>
        <p:spPr bwMode="auto">
          <a:xfrm>
            <a:off x="7667625" y="6259513"/>
            <a:ext cx="762000" cy="338137"/>
          </a:xfrm>
          <a:prstGeom prst="rect">
            <a:avLst/>
          </a:prstGeom>
          <a:noFill/>
          <a:ln>
            <a:noFill/>
          </a:ln>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auto" hangingPunct="1">
              <a:spcBef>
                <a:spcPts val="0"/>
              </a:spcBef>
              <a:spcAft>
                <a:spcPts val="0"/>
              </a:spcAft>
              <a:defRPr/>
            </a:pPr>
            <a:r>
              <a:rPr lang="tr-TR" sz="1600" b="1" dirty="0" smtClean="0">
                <a:solidFill>
                  <a:srgbClr val="7F7F7F"/>
                </a:solidFill>
                <a:latin typeface="Arial" charset="0"/>
                <a:cs typeface="Arial" charset="0"/>
              </a:rPr>
              <a:t>TO</a:t>
            </a:r>
            <a:r>
              <a:rPr lang="en-US" sz="1600" b="1" dirty="0" smtClean="0">
                <a:solidFill>
                  <a:srgbClr val="7F7F7F"/>
                </a:solidFill>
                <a:latin typeface="Arial" charset="0"/>
                <a:cs typeface="Arial" charset="0"/>
              </a:rPr>
              <a:t>B</a:t>
            </a:r>
            <a:r>
              <a:rPr lang="tr-TR" sz="1600" b="1" dirty="0" smtClean="0">
                <a:solidFill>
                  <a:srgbClr val="7F7F7F"/>
                </a:solidFill>
                <a:latin typeface="Arial" charset="0"/>
                <a:cs typeface="Arial" charset="0"/>
              </a:rPr>
              <a:t>B</a:t>
            </a:r>
          </a:p>
        </p:txBody>
      </p:sp>
      <p:pic>
        <p:nvPicPr>
          <p:cNvPr id="1034" name="Picture 2"/>
          <p:cNvPicPr>
            <a:picLocks noChangeAspect="1" noChangeArrowheads="1"/>
          </p:cNvPicPr>
          <p:nvPr/>
        </p:nvPicPr>
        <p:blipFill>
          <a:blip r:embed="rId15" cstate="print"/>
          <a:srcRect/>
          <a:stretch>
            <a:fillRect/>
          </a:stretch>
        </p:blipFill>
        <p:spPr bwMode="auto">
          <a:xfrm>
            <a:off x="595313" y="6083300"/>
            <a:ext cx="808037" cy="581025"/>
          </a:xfrm>
          <a:prstGeom prst="rect">
            <a:avLst/>
          </a:prstGeom>
          <a:noFill/>
          <a:ln w="9525">
            <a:noFill/>
            <a:miter lim="800000"/>
            <a:headEnd/>
            <a:tailEnd/>
          </a:ln>
        </p:spPr>
      </p:pic>
      <p:pic>
        <p:nvPicPr>
          <p:cNvPr id="1035" name="Picture 2" descr="L:\INTERNATIONAL AFFAIRS\Enlargement\TURKEY\ETCF II\communication\Logo\tobb_logo.jpg"/>
          <p:cNvPicPr>
            <a:picLocks noChangeAspect="1" noChangeArrowheads="1"/>
          </p:cNvPicPr>
          <p:nvPr userDrawn="1"/>
        </p:nvPicPr>
        <p:blipFill>
          <a:blip r:embed="rId16" cstate="print"/>
          <a:srcRect/>
          <a:stretch>
            <a:fillRect/>
          </a:stretch>
        </p:blipFill>
        <p:spPr bwMode="auto">
          <a:xfrm>
            <a:off x="6804025" y="6026150"/>
            <a:ext cx="720725" cy="715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folHlink"/>
          </a:solidFill>
          <a:latin typeface="+mj-lt"/>
          <a:ea typeface="+mj-ea"/>
          <a:cs typeface="+mj-cs"/>
        </a:defRPr>
      </a:lvl1pPr>
      <a:lvl2pPr algn="l" rtl="0" eaLnBrk="0" fontAlgn="base" hangingPunct="0">
        <a:spcBef>
          <a:spcPct val="0"/>
        </a:spcBef>
        <a:spcAft>
          <a:spcPct val="0"/>
        </a:spcAft>
        <a:defRPr sz="3800">
          <a:solidFill>
            <a:schemeClr val="folHlink"/>
          </a:solidFill>
          <a:latin typeface="Verdana" pitchFamily="34" charset="0"/>
        </a:defRPr>
      </a:lvl2pPr>
      <a:lvl3pPr algn="l" rtl="0" eaLnBrk="0" fontAlgn="base" hangingPunct="0">
        <a:spcBef>
          <a:spcPct val="0"/>
        </a:spcBef>
        <a:spcAft>
          <a:spcPct val="0"/>
        </a:spcAft>
        <a:defRPr sz="3800">
          <a:solidFill>
            <a:schemeClr val="folHlink"/>
          </a:solidFill>
          <a:latin typeface="Verdana" pitchFamily="34" charset="0"/>
        </a:defRPr>
      </a:lvl3pPr>
      <a:lvl4pPr algn="l" rtl="0" eaLnBrk="0" fontAlgn="base" hangingPunct="0">
        <a:spcBef>
          <a:spcPct val="0"/>
        </a:spcBef>
        <a:spcAft>
          <a:spcPct val="0"/>
        </a:spcAft>
        <a:defRPr sz="3800">
          <a:solidFill>
            <a:schemeClr val="folHlink"/>
          </a:solidFill>
          <a:latin typeface="Verdana" pitchFamily="34" charset="0"/>
        </a:defRPr>
      </a:lvl4pPr>
      <a:lvl5pPr algn="l" rtl="0" eaLnBrk="0" fontAlgn="base" hangingPunct="0">
        <a:spcBef>
          <a:spcPct val="0"/>
        </a:spcBef>
        <a:spcAft>
          <a:spcPct val="0"/>
        </a:spcAft>
        <a:defRPr sz="3800">
          <a:solidFill>
            <a:schemeClr val="folHlink"/>
          </a:solidFill>
          <a:latin typeface="Verdana" pitchFamily="34" charset="0"/>
        </a:defRPr>
      </a:lvl5pPr>
      <a:lvl6pPr marL="457200" algn="l" rtl="0" eaLnBrk="1" fontAlgn="base" hangingPunct="1">
        <a:spcBef>
          <a:spcPct val="0"/>
        </a:spcBef>
        <a:spcAft>
          <a:spcPct val="0"/>
        </a:spcAft>
        <a:defRPr sz="3800">
          <a:solidFill>
            <a:schemeClr val="folHlink"/>
          </a:solidFill>
          <a:latin typeface="Verdana" pitchFamily="34" charset="0"/>
        </a:defRPr>
      </a:lvl6pPr>
      <a:lvl7pPr marL="914400" algn="l" rtl="0" eaLnBrk="1" fontAlgn="base" hangingPunct="1">
        <a:spcBef>
          <a:spcPct val="0"/>
        </a:spcBef>
        <a:spcAft>
          <a:spcPct val="0"/>
        </a:spcAft>
        <a:defRPr sz="3800">
          <a:solidFill>
            <a:schemeClr val="folHlink"/>
          </a:solidFill>
          <a:latin typeface="Verdana" pitchFamily="34" charset="0"/>
        </a:defRPr>
      </a:lvl7pPr>
      <a:lvl8pPr marL="1371600" algn="l" rtl="0" eaLnBrk="1" fontAlgn="base" hangingPunct="1">
        <a:spcBef>
          <a:spcPct val="0"/>
        </a:spcBef>
        <a:spcAft>
          <a:spcPct val="0"/>
        </a:spcAft>
        <a:defRPr sz="3800">
          <a:solidFill>
            <a:schemeClr val="folHlink"/>
          </a:solidFill>
          <a:latin typeface="Verdana" pitchFamily="34" charset="0"/>
        </a:defRPr>
      </a:lvl8pPr>
      <a:lvl9pPr marL="1828800" algn="l" rtl="0" eaLnBrk="1" fontAlgn="base" hangingPunct="1">
        <a:spcBef>
          <a:spcPct val="0"/>
        </a:spcBef>
        <a:spcAft>
          <a:spcPct val="0"/>
        </a:spcAft>
        <a:defRPr sz="3800">
          <a:solidFill>
            <a:schemeClr val="folHlink"/>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folHlink"/>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folHlink"/>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folHlink"/>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folHlink"/>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folHlink"/>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folHlink"/>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folHlink"/>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folHlink"/>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folHlink"/>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66738" y="1988840"/>
            <a:ext cx="8001000" cy="4032448"/>
          </a:xfrm>
          <a:prstGeom prst="rect">
            <a:avLst/>
          </a:prstGeom>
          <a:noFill/>
          <a:ln>
            <a:noFill/>
          </a:ln>
          <a:extLst/>
        </p:spPr>
        <p:txBody>
          <a:bodyPr/>
          <a:lstStyle/>
          <a:p>
            <a:pPr algn="ctr">
              <a:spcBef>
                <a:spcPct val="20000"/>
              </a:spcBef>
              <a:buClr>
                <a:schemeClr val="accent2"/>
              </a:buClr>
              <a:buFont typeface="Wingdings" pitchFamily="2" charset="2"/>
              <a:buNone/>
              <a:defRPr/>
            </a:pPr>
            <a:endParaRPr lang="en-US" sz="1400" dirty="0">
              <a:solidFill>
                <a:schemeClr val="hlink"/>
              </a:solidFill>
              <a:latin typeface="Verdana" pitchFamily="34" charset="0"/>
            </a:endParaRPr>
          </a:p>
          <a:p>
            <a:pPr marL="0" indent="0" algn="ctr" eaLnBrk="1" hangingPunct="1">
              <a:buFont typeface="Arial" charset="0"/>
              <a:buNone/>
              <a:defRPr/>
            </a:pPr>
            <a:r>
              <a:rPr lang="tr-TR" sz="2500" b="1" dirty="0" smtClean="0">
                <a:solidFill>
                  <a:srgbClr val="0070C0"/>
                </a:solidFill>
                <a:effectLst>
                  <a:outerShdw blurRad="38100" dist="38100" dir="2700000" algn="tl">
                    <a:srgbClr val="000000">
                      <a:alpha val="43137"/>
                    </a:srgbClr>
                  </a:outerShdw>
                </a:effectLst>
                <a:latin typeface="Calibri" pitchFamily="34" charset="0"/>
              </a:rPr>
              <a:t>MERKEZİ FİNANS VE İHALE BİRİMİ</a:t>
            </a:r>
            <a:br>
              <a:rPr lang="tr-TR" sz="2500" b="1" dirty="0" smtClean="0">
                <a:solidFill>
                  <a:srgbClr val="0070C0"/>
                </a:solidFill>
                <a:effectLst>
                  <a:outerShdw blurRad="38100" dist="38100" dir="2700000" algn="tl">
                    <a:srgbClr val="000000">
                      <a:alpha val="43137"/>
                    </a:srgbClr>
                  </a:outerShdw>
                </a:effectLst>
                <a:latin typeface="Calibri" pitchFamily="34" charset="0"/>
              </a:rPr>
            </a:br>
            <a:r>
              <a:rPr lang="tr-TR" sz="2500" b="1" dirty="0" smtClean="0">
                <a:solidFill>
                  <a:srgbClr val="0070C0"/>
                </a:solidFill>
                <a:effectLst>
                  <a:outerShdw blurRad="38100" dist="38100" dir="2700000" algn="tl">
                    <a:srgbClr val="000000">
                      <a:alpha val="43137"/>
                    </a:srgbClr>
                  </a:outerShdw>
                </a:effectLst>
                <a:latin typeface="Calibri" pitchFamily="34" charset="0"/>
              </a:rPr>
              <a:t>Sivil Toplum </a:t>
            </a:r>
            <a:r>
              <a:rPr lang="tr-TR" sz="2500" b="1" dirty="0" err="1" smtClean="0">
                <a:solidFill>
                  <a:srgbClr val="0070C0"/>
                </a:solidFill>
                <a:effectLst>
                  <a:outerShdw blurRad="38100" dist="38100" dir="2700000" algn="tl">
                    <a:srgbClr val="000000">
                      <a:alpha val="43137"/>
                    </a:srgbClr>
                  </a:outerShdw>
                </a:effectLst>
                <a:latin typeface="Calibri" pitchFamily="34" charset="0"/>
              </a:rPr>
              <a:t>Diyaloğu</a:t>
            </a:r>
            <a:r>
              <a:rPr lang="tr-TR" sz="2500" b="1" dirty="0" smtClean="0">
                <a:solidFill>
                  <a:srgbClr val="0070C0"/>
                </a:solidFill>
                <a:effectLst>
                  <a:outerShdw blurRad="38100" dist="38100" dir="2700000" algn="tl">
                    <a:srgbClr val="000000">
                      <a:alpha val="43137"/>
                    </a:srgbClr>
                  </a:outerShdw>
                </a:effectLst>
                <a:latin typeface="Calibri" pitchFamily="34" charset="0"/>
              </a:rPr>
              <a:t> - AB-Türk Odalar Forumu-II:</a:t>
            </a:r>
            <a:br>
              <a:rPr lang="tr-TR" sz="2500" b="1" dirty="0" smtClean="0">
                <a:solidFill>
                  <a:srgbClr val="0070C0"/>
                </a:solidFill>
                <a:effectLst>
                  <a:outerShdw blurRad="38100" dist="38100" dir="2700000" algn="tl">
                    <a:srgbClr val="000000">
                      <a:alpha val="43137"/>
                    </a:srgbClr>
                  </a:outerShdw>
                </a:effectLst>
                <a:latin typeface="Calibri" pitchFamily="34" charset="0"/>
              </a:rPr>
            </a:br>
            <a:r>
              <a:rPr lang="tr-TR" sz="2500" b="1" dirty="0" smtClean="0">
                <a:solidFill>
                  <a:srgbClr val="0070C0"/>
                </a:solidFill>
                <a:effectLst>
                  <a:outerShdw blurRad="38100" dist="38100" dir="2700000" algn="tl">
                    <a:srgbClr val="000000">
                      <a:alpha val="43137"/>
                    </a:srgbClr>
                  </a:outerShdw>
                </a:effectLst>
                <a:latin typeface="Calibri" pitchFamily="34" charset="0"/>
              </a:rPr>
              <a:t>AB-TÜRKİYE ODALARI ORTAKLIK HİBE PROGRAMI</a:t>
            </a:r>
          </a:p>
          <a:p>
            <a:pPr marL="342900" indent="-342900" algn="ctr">
              <a:spcBef>
                <a:spcPct val="20000"/>
              </a:spcBef>
              <a:defRPr/>
            </a:pPr>
            <a:endParaRPr lang="tr-TR" sz="2500" b="1" dirty="0" smtClean="0">
              <a:solidFill>
                <a:srgbClr val="0070C0"/>
              </a:solidFill>
              <a:effectLst>
                <a:outerShdw blurRad="38100" dist="38100" dir="2700000" algn="tl">
                  <a:srgbClr val="000000">
                    <a:alpha val="43137"/>
                  </a:srgbClr>
                </a:outerShdw>
              </a:effectLst>
              <a:latin typeface="Calibri" pitchFamily="34" charset="0"/>
            </a:endParaRPr>
          </a:p>
          <a:p>
            <a:pPr marL="342900" indent="-342900" algn="ctr">
              <a:spcBef>
                <a:spcPct val="20000"/>
              </a:spcBef>
              <a:defRPr/>
            </a:pPr>
            <a:r>
              <a:rPr lang="tr-TR" sz="2500" b="1" dirty="0" smtClean="0">
                <a:solidFill>
                  <a:srgbClr val="0070C0"/>
                </a:solidFill>
                <a:effectLst>
                  <a:outerShdw blurRad="38100" dist="38100" dir="2700000" algn="tl">
                    <a:srgbClr val="000000">
                      <a:alpha val="43137"/>
                    </a:srgbClr>
                  </a:outerShdw>
                </a:effectLst>
                <a:latin typeface="Calibri" pitchFamily="34" charset="0"/>
              </a:rPr>
              <a:t>“Uluslararası Ticaret Hacminin Geliştirilmesi” Projesi</a:t>
            </a:r>
            <a:endParaRPr lang="fr-BE" sz="2500" b="1" dirty="0" smtClean="0">
              <a:solidFill>
                <a:srgbClr val="0070C0"/>
              </a:solidFill>
              <a:effectLst>
                <a:outerShdw blurRad="38100" dist="38100" dir="2700000" algn="tl">
                  <a:srgbClr val="000000">
                    <a:alpha val="43137"/>
                  </a:srgbClr>
                </a:outerShdw>
              </a:effectLst>
              <a:latin typeface="Calibri" pitchFamily="34" charset="0"/>
            </a:endParaRPr>
          </a:p>
          <a:p>
            <a:pPr algn="ctr">
              <a:spcBef>
                <a:spcPct val="20000"/>
              </a:spcBef>
              <a:buClr>
                <a:schemeClr val="accent2"/>
              </a:buClr>
              <a:buFont typeface="Wingdings" pitchFamily="2" charset="2"/>
              <a:buNone/>
              <a:defRPr/>
            </a:pPr>
            <a:endParaRPr lang="en-US" sz="2500" b="1" dirty="0">
              <a:solidFill>
                <a:srgbClr val="0070C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340768"/>
            <a:ext cx="7885113" cy="432048"/>
          </a:xfrm>
        </p:spPr>
        <p:txBody>
          <a:bodyPr/>
          <a:lstStyle/>
          <a:p>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Gerçekleştirilecek faaliyetler;</a:t>
            </a:r>
            <a:endParaRPr lang="en-GB" sz="2000" b="1" dirty="0">
              <a:solidFill>
                <a:schemeClr val="accent6">
                  <a:lumMod val="60000"/>
                  <a:lumOff val="40000"/>
                </a:schemeClr>
              </a:solidFill>
              <a:effectLst>
                <a:outerShdw blurRad="38100" dist="38100" dir="2700000" algn="tl">
                  <a:srgbClr val="000000">
                    <a:alpha val="43137"/>
                  </a:srgbClr>
                </a:outerShdw>
              </a:effectLst>
              <a:latin typeface="Calibri" pitchFamily="34" charset="0"/>
            </a:endParaRPr>
          </a:p>
        </p:txBody>
      </p:sp>
      <p:sp>
        <p:nvSpPr>
          <p:cNvPr id="3" name="2 Dikdörtgen"/>
          <p:cNvSpPr/>
          <p:nvPr/>
        </p:nvSpPr>
        <p:spPr>
          <a:xfrm>
            <a:off x="683568" y="2060848"/>
            <a:ext cx="7848872" cy="3416320"/>
          </a:xfrm>
          <a:prstGeom prst="rect">
            <a:avLst/>
          </a:prstGeom>
        </p:spPr>
        <p:txBody>
          <a:bodyPr wrap="square">
            <a:spAutoFit/>
          </a:bodyPr>
          <a:lstStyle/>
          <a:p>
            <a:pPr>
              <a:buFont typeface="Arial" charset="0"/>
              <a:buChar char="•"/>
            </a:pPr>
            <a:r>
              <a:rPr lang="tr-TR" sz="2400" b="1" dirty="0" smtClean="0">
                <a:solidFill>
                  <a:srgbClr val="0070C0"/>
                </a:solidFill>
                <a:effectLst>
                  <a:outerShdw blurRad="38100" dist="38100" dir="2700000" algn="tl">
                    <a:srgbClr val="000000">
                      <a:alpha val="43137"/>
                    </a:srgbClr>
                  </a:outerShdw>
                </a:effectLst>
                <a:latin typeface="Calibri" pitchFamily="34" charset="0"/>
              </a:rPr>
              <a:t> Yeni </a:t>
            </a:r>
            <a:r>
              <a:rPr lang="tr-TR" sz="2400" b="1" dirty="0" smtClean="0">
                <a:solidFill>
                  <a:srgbClr val="0070C0"/>
                </a:solidFill>
                <a:effectLst>
                  <a:outerShdw blurRad="38100" dist="38100" dir="2700000" algn="tl">
                    <a:srgbClr val="000000">
                      <a:alpha val="43137"/>
                    </a:srgbClr>
                  </a:outerShdw>
                </a:effectLst>
                <a:latin typeface="Calibri" pitchFamily="34" charset="0"/>
              </a:rPr>
              <a:t>gerçekleştirilen </a:t>
            </a:r>
            <a:r>
              <a:rPr lang="tr-TR" sz="2400" b="1" dirty="0" err="1" smtClean="0">
                <a:solidFill>
                  <a:srgbClr val="0070C0"/>
                </a:solidFill>
                <a:effectLst>
                  <a:outerShdw blurRad="38100" dist="38100" dir="2700000" algn="tl">
                    <a:srgbClr val="000000">
                      <a:alpha val="43137"/>
                    </a:srgbClr>
                  </a:outerShdw>
                </a:effectLst>
                <a:latin typeface="Calibri" pitchFamily="34" charset="0"/>
              </a:rPr>
              <a:t>Antwerb</a:t>
            </a:r>
            <a:r>
              <a:rPr lang="tr-TR" sz="2400" b="1" dirty="0" smtClean="0">
                <a:solidFill>
                  <a:srgbClr val="0070C0"/>
                </a:solidFill>
                <a:effectLst>
                  <a:outerShdw blurRad="38100" dist="38100" dir="2700000" algn="tl">
                    <a:srgbClr val="000000">
                      <a:alpha val="43137"/>
                    </a:srgbClr>
                  </a:outerShdw>
                </a:effectLst>
                <a:latin typeface="Calibri" pitchFamily="34" charset="0"/>
              </a:rPr>
              <a:t> gözlem ziyaretinde </a:t>
            </a:r>
            <a:r>
              <a:rPr lang="tr-TR" sz="2400" b="1" dirty="0" smtClean="0">
                <a:solidFill>
                  <a:srgbClr val="0070C0"/>
                </a:solidFill>
                <a:effectLst>
                  <a:outerShdw blurRad="38100" dist="38100" dir="2700000" algn="tl">
                    <a:srgbClr val="000000">
                      <a:alpha val="43137"/>
                    </a:srgbClr>
                  </a:outerShdw>
                </a:effectLst>
                <a:latin typeface="Calibri" pitchFamily="34" charset="0"/>
              </a:rPr>
              <a:t>elde edilen bilginin aktarımını hedefleyen bir seminer düzenlenecektir. Çaycuma </a:t>
            </a:r>
            <a:r>
              <a:rPr lang="tr-TR" sz="2400" b="1" dirty="0" err="1" smtClean="0">
                <a:solidFill>
                  <a:srgbClr val="0070C0"/>
                </a:solidFill>
                <a:effectLst>
                  <a:outerShdw blurRad="38100" dist="38100" dir="2700000" algn="tl">
                    <a:srgbClr val="000000">
                      <a:alpha val="43137"/>
                    </a:srgbClr>
                  </a:outerShdw>
                </a:effectLst>
                <a:latin typeface="Calibri" pitchFamily="34" charset="0"/>
              </a:rPr>
              <a:t>TSO’nun</a:t>
            </a:r>
            <a:r>
              <a:rPr lang="tr-TR" sz="2400" b="1" dirty="0" smtClean="0">
                <a:solidFill>
                  <a:srgbClr val="0070C0"/>
                </a:solidFill>
                <a:effectLst>
                  <a:outerShdw blurRad="38100" dist="38100" dir="2700000" algn="tl">
                    <a:srgbClr val="000000">
                      <a:alpha val="43137"/>
                    </a:srgbClr>
                  </a:outerShdw>
                </a:effectLst>
                <a:latin typeface="Calibri" pitchFamily="34" charset="0"/>
              </a:rPr>
              <a:t> üyeleri temsilci bu seminere katılacaktır.</a:t>
            </a:r>
          </a:p>
          <a:p>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a:buFont typeface="Arial" charset="0"/>
              <a:buChar char="•"/>
            </a:pPr>
            <a:r>
              <a:rPr lang="tr-TR" sz="2400" b="1" dirty="0" smtClean="0">
                <a:solidFill>
                  <a:srgbClr val="0070C0"/>
                </a:solidFill>
                <a:effectLst>
                  <a:outerShdw blurRad="38100" dist="38100" dir="2700000" algn="tl">
                    <a:srgbClr val="000000">
                      <a:alpha val="43137"/>
                    </a:srgbClr>
                  </a:outerShdw>
                </a:effectLst>
                <a:latin typeface="Calibri" pitchFamily="34" charset="0"/>
              </a:rPr>
              <a:t> Ayrıca, ofisiyle ve personeli de hizmete açılmış olan “Dış Ticaret Ofisi”nin detayları anlatılacak ve Çaycuma </a:t>
            </a:r>
            <a:r>
              <a:rPr lang="tr-TR" sz="2400" b="1" dirty="0" err="1" smtClean="0">
                <a:solidFill>
                  <a:srgbClr val="0070C0"/>
                </a:solidFill>
                <a:effectLst>
                  <a:outerShdw blurRad="38100" dist="38100" dir="2700000" algn="tl">
                    <a:srgbClr val="000000">
                      <a:alpha val="43137"/>
                    </a:srgbClr>
                  </a:outerShdw>
                </a:effectLst>
                <a:latin typeface="Calibri" pitchFamily="34" charset="0"/>
              </a:rPr>
              <a:t>TSO’nun</a:t>
            </a:r>
            <a:r>
              <a:rPr lang="tr-TR" sz="2400" b="1" dirty="0" smtClean="0">
                <a:solidFill>
                  <a:srgbClr val="0070C0"/>
                </a:solidFill>
                <a:effectLst>
                  <a:outerShdw blurRad="38100" dist="38100" dir="2700000" algn="tl">
                    <a:srgbClr val="000000">
                      <a:alpha val="43137"/>
                    </a:srgbClr>
                  </a:outerShdw>
                </a:effectLst>
                <a:latin typeface="Calibri" pitchFamily="34" charset="0"/>
              </a:rPr>
              <a:t> bu yeni biriminden üyelerin yararlanması teşvik edilecektir.</a:t>
            </a: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a:buFont typeface="Arial" charset="0"/>
              <a:buChar char="•"/>
            </a:pPr>
            <a:endParaRPr lang="tr-TR" sz="2400" b="1" dirty="0">
              <a:solidFill>
                <a:srgbClr val="0070C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xmlns="" val="2567419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11560" y="1340768"/>
            <a:ext cx="8353053" cy="432047"/>
          </a:xfrm>
        </p:spPr>
        <p:txBody>
          <a:bodyPr/>
          <a:lstStyle/>
          <a:p>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Gerçekleştirilecek faaliyetler;</a:t>
            </a:r>
            <a:endParaRPr lang="en-US" sz="2000" dirty="0" smtClean="0"/>
          </a:p>
        </p:txBody>
      </p:sp>
      <p:sp>
        <p:nvSpPr>
          <p:cNvPr id="19459" name="Rectangle 3"/>
          <p:cNvSpPr>
            <a:spLocks noGrp="1" noChangeArrowheads="1"/>
          </p:cNvSpPr>
          <p:nvPr>
            <p:ph type="body" idx="4294967295"/>
          </p:nvPr>
        </p:nvSpPr>
        <p:spPr/>
        <p:txBody>
          <a:bodyPr/>
          <a:lstStyle/>
          <a:p>
            <a:pPr eaLnBrk="1" hangingPunct="1">
              <a:buFont typeface="Arial" charset="0"/>
              <a:buChar char="•"/>
              <a:defRPr/>
            </a:pPr>
            <a:r>
              <a:rPr lang="tr-TR" sz="2400" b="1" dirty="0" smtClean="0">
                <a:solidFill>
                  <a:srgbClr val="0070C0"/>
                </a:solidFill>
                <a:effectLst>
                  <a:outerShdw blurRad="38100" dist="38100" dir="2700000" algn="tl">
                    <a:srgbClr val="000000">
                      <a:alpha val="43137"/>
                    </a:srgbClr>
                  </a:outerShdw>
                </a:effectLst>
                <a:latin typeface="Calibri" pitchFamily="34" charset="0"/>
              </a:rPr>
              <a:t>K</a:t>
            </a:r>
            <a:r>
              <a:rPr lang="tr-TR" sz="2400" b="1" dirty="0" smtClean="0">
                <a:solidFill>
                  <a:srgbClr val="0070C0"/>
                </a:solidFill>
                <a:effectLst>
                  <a:outerShdw blurRad="38100" dist="38100" dir="2700000" algn="tl">
                    <a:srgbClr val="000000">
                      <a:alpha val="43137"/>
                    </a:srgbClr>
                  </a:outerShdw>
                </a:effectLst>
                <a:latin typeface="Calibri" pitchFamily="34" charset="0"/>
              </a:rPr>
              <a:t>urumsal </a:t>
            </a:r>
            <a:r>
              <a:rPr lang="tr-TR" sz="2400" b="1" dirty="0" smtClean="0">
                <a:solidFill>
                  <a:srgbClr val="0070C0"/>
                </a:solidFill>
                <a:effectLst>
                  <a:outerShdw blurRad="38100" dist="38100" dir="2700000" algn="tl">
                    <a:srgbClr val="000000">
                      <a:alpha val="43137"/>
                    </a:srgbClr>
                  </a:outerShdw>
                </a:effectLst>
                <a:latin typeface="Calibri" pitchFamily="34" charset="0"/>
              </a:rPr>
              <a:t>bir internet platformu oluşturulacaktır. Bu faaliyet ile katılımcı </a:t>
            </a:r>
            <a:r>
              <a:rPr lang="tr-TR" sz="2400" b="1" dirty="0" err="1" smtClean="0">
                <a:solidFill>
                  <a:srgbClr val="0070C0"/>
                </a:solidFill>
                <a:effectLst>
                  <a:outerShdw blurRad="38100" dist="38100" dir="2700000" algn="tl">
                    <a:srgbClr val="000000">
                      <a:alpha val="43137"/>
                    </a:srgbClr>
                  </a:outerShdw>
                </a:effectLst>
                <a:latin typeface="Calibri" pitchFamily="34" charset="0"/>
              </a:rPr>
              <a:t>TSO’lar</a:t>
            </a:r>
            <a:r>
              <a:rPr lang="tr-TR" sz="2400" b="1" dirty="0" smtClean="0">
                <a:solidFill>
                  <a:srgbClr val="0070C0"/>
                </a:solidFill>
                <a:effectLst>
                  <a:outerShdw blurRad="38100" dist="38100" dir="2700000" algn="tl">
                    <a:srgbClr val="000000">
                      <a:alpha val="43137"/>
                    </a:srgbClr>
                  </a:outerShdw>
                </a:effectLst>
                <a:latin typeface="Calibri" pitchFamily="34" charset="0"/>
              </a:rPr>
              <a:t> arasında devamlılığı olan bir ticaret ilişkisi oluşturacaktır. </a:t>
            </a:r>
          </a:p>
          <a:p>
            <a:pPr eaLnBrk="1" hangingPunct="1">
              <a:buFont typeface="Arial" charset="0"/>
              <a:buChar char="•"/>
              <a:defRPr/>
            </a:pP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eaLnBrk="1" hangingPunct="1">
              <a:buFont typeface="Arial" charset="0"/>
              <a:buChar char="•"/>
              <a:defRPr/>
            </a:pPr>
            <a:r>
              <a:rPr lang="tr-TR" sz="2400" b="1" dirty="0" smtClean="0">
                <a:solidFill>
                  <a:srgbClr val="0070C0"/>
                </a:solidFill>
                <a:effectLst>
                  <a:outerShdw blurRad="38100" dist="38100" dir="2700000" algn="tl">
                    <a:srgbClr val="000000">
                      <a:alpha val="43137"/>
                    </a:srgbClr>
                  </a:outerShdw>
                </a:effectLst>
                <a:latin typeface="Calibri" pitchFamily="34" charset="0"/>
              </a:rPr>
              <a:t>Her iki TSO üyelerinin iş alanları ve iletişim bilgileri bu platformda yer alacaktır. Üyeler çevrimiçi olarak bu platform üzerinden birbirleriyle iletişime geçebileceklerdir. Ayrıca, duyurularını da bu platform üzerinden paylaşabilecekler.</a:t>
            </a:r>
          </a:p>
          <a:p>
            <a:pPr>
              <a:buNone/>
            </a:pPr>
            <a:endParaRPr lang="en-US" sz="2400" b="1" dirty="0" smtClean="0">
              <a:solidFill>
                <a:srgbClr val="0070C0"/>
              </a:solidFill>
              <a:effectLst>
                <a:outerShdw blurRad="38100" dist="38100" dir="2700000" algn="tl">
                  <a:srgbClr val="000000">
                    <a:alpha val="43137"/>
                  </a:srgbClr>
                </a:outerShdw>
              </a:effectLst>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11560" y="1340769"/>
            <a:ext cx="8353053" cy="432048"/>
          </a:xfrm>
        </p:spPr>
        <p:txBody>
          <a:bodyPr/>
          <a:lstStyle/>
          <a:p>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Gerçekleştirilecek faaliyetler;</a:t>
            </a:r>
            <a:endParaRPr lang="en-US" sz="2000" dirty="0" smtClean="0"/>
          </a:p>
        </p:txBody>
      </p:sp>
      <p:sp>
        <p:nvSpPr>
          <p:cNvPr id="19459" name="Rectangle 3"/>
          <p:cNvSpPr>
            <a:spLocks noGrp="1" noChangeArrowheads="1"/>
          </p:cNvSpPr>
          <p:nvPr>
            <p:ph type="body" idx="4294967295"/>
          </p:nvPr>
        </p:nvSpPr>
        <p:spPr/>
        <p:txBody>
          <a:bodyPr/>
          <a:lstStyle/>
          <a:p>
            <a:pPr eaLnBrk="1" hangingPunct="1">
              <a:buFont typeface="Arial" charset="0"/>
              <a:buChar char="•"/>
              <a:defRPr/>
            </a:pPr>
            <a:r>
              <a:rPr lang="tr-TR" sz="2400" b="1" dirty="0" smtClean="0">
                <a:solidFill>
                  <a:srgbClr val="0070C0"/>
                </a:solidFill>
                <a:effectLst>
                  <a:outerShdw blurRad="38100" dist="38100" dir="2700000" algn="tl">
                    <a:srgbClr val="000000">
                      <a:alpha val="43137"/>
                    </a:srgbClr>
                  </a:outerShdw>
                </a:effectLst>
                <a:latin typeface="Calibri" pitchFamily="34" charset="0"/>
              </a:rPr>
              <a:t>Çaycuma’da, Çaycuma </a:t>
            </a:r>
            <a:r>
              <a:rPr lang="tr-TR" sz="2400" b="1" dirty="0" err="1" smtClean="0">
                <a:solidFill>
                  <a:srgbClr val="0070C0"/>
                </a:solidFill>
                <a:effectLst>
                  <a:outerShdw blurRad="38100" dist="38100" dir="2700000" algn="tl">
                    <a:srgbClr val="000000">
                      <a:alpha val="43137"/>
                    </a:srgbClr>
                  </a:outerShdw>
                </a:effectLst>
                <a:latin typeface="Calibri" pitchFamily="34" charset="0"/>
              </a:rPr>
              <a:t>TSO’dan</a:t>
            </a:r>
            <a:r>
              <a:rPr lang="tr-TR" sz="2400" b="1" dirty="0" smtClean="0">
                <a:solidFill>
                  <a:srgbClr val="0070C0"/>
                </a:solidFill>
                <a:effectLst>
                  <a:outerShdw blurRad="38100" dist="38100" dir="2700000" algn="tl">
                    <a:srgbClr val="000000">
                      <a:alpha val="43137"/>
                    </a:srgbClr>
                  </a:outerShdw>
                </a:effectLst>
                <a:latin typeface="Calibri" pitchFamily="34" charset="0"/>
              </a:rPr>
              <a:t> yetkili kişiler, yerel katılımcılar ve </a:t>
            </a:r>
            <a:r>
              <a:rPr lang="tr-TR" sz="2400" b="1" dirty="0" err="1" smtClean="0">
                <a:solidFill>
                  <a:srgbClr val="0070C0"/>
                </a:solidFill>
                <a:effectLst>
                  <a:outerShdw blurRad="38100" dist="38100" dir="2700000" algn="tl">
                    <a:srgbClr val="000000">
                      <a:alpha val="43137"/>
                    </a:srgbClr>
                  </a:outerShdw>
                </a:effectLst>
                <a:latin typeface="Calibri" pitchFamily="34" charset="0"/>
              </a:rPr>
              <a:t>Antwerp</a:t>
            </a:r>
            <a:r>
              <a:rPr lang="tr-TR" sz="2400" b="1" dirty="0" smtClean="0">
                <a:solidFill>
                  <a:srgbClr val="0070C0"/>
                </a:solidFill>
                <a:effectLst>
                  <a:outerShdw blurRad="38100" dist="38100" dir="2700000" algn="tl">
                    <a:srgbClr val="000000">
                      <a:alpha val="43137"/>
                    </a:srgbClr>
                  </a:outerShdw>
                </a:effectLst>
                <a:latin typeface="Calibri" pitchFamily="34" charset="0"/>
              </a:rPr>
              <a:t>-</a:t>
            </a:r>
            <a:r>
              <a:rPr lang="tr-TR" sz="2400" b="1" dirty="0" err="1" smtClean="0">
                <a:solidFill>
                  <a:srgbClr val="0070C0"/>
                </a:solidFill>
                <a:effectLst>
                  <a:outerShdw blurRad="38100" dist="38100" dir="2700000" algn="tl">
                    <a:srgbClr val="000000">
                      <a:alpha val="43137"/>
                    </a:srgbClr>
                  </a:outerShdw>
                </a:effectLst>
                <a:latin typeface="Calibri" pitchFamily="34" charset="0"/>
              </a:rPr>
              <a:t>Waasland</a:t>
            </a:r>
            <a:r>
              <a:rPr lang="tr-TR" sz="2400" b="1" dirty="0" smtClean="0">
                <a:solidFill>
                  <a:srgbClr val="0070C0"/>
                </a:solidFill>
                <a:effectLst>
                  <a:outerShdw blurRad="38100" dist="38100" dir="2700000" algn="tl">
                    <a:srgbClr val="000000">
                      <a:alpha val="43137"/>
                    </a:srgbClr>
                  </a:outerShdw>
                </a:effectLst>
                <a:latin typeface="Calibri" pitchFamily="34" charset="0"/>
              </a:rPr>
              <a:t> </a:t>
            </a:r>
            <a:r>
              <a:rPr lang="tr-TR" sz="2400" b="1" dirty="0" err="1" smtClean="0">
                <a:solidFill>
                  <a:srgbClr val="0070C0"/>
                </a:solidFill>
                <a:effectLst>
                  <a:outerShdw blurRad="38100" dist="38100" dir="2700000" algn="tl">
                    <a:srgbClr val="000000">
                      <a:alpha val="43137"/>
                    </a:srgbClr>
                  </a:outerShdw>
                </a:effectLst>
                <a:latin typeface="Calibri" pitchFamily="34" charset="0"/>
              </a:rPr>
              <a:t>TSO’dan</a:t>
            </a:r>
            <a:r>
              <a:rPr lang="tr-TR" sz="2400" b="1" dirty="0" smtClean="0">
                <a:solidFill>
                  <a:srgbClr val="0070C0"/>
                </a:solidFill>
                <a:effectLst>
                  <a:outerShdw blurRad="38100" dist="38100" dir="2700000" algn="tl">
                    <a:srgbClr val="000000">
                      <a:alpha val="43137"/>
                    </a:srgbClr>
                  </a:outerShdw>
                </a:effectLst>
                <a:latin typeface="Calibri" pitchFamily="34" charset="0"/>
              </a:rPr>
              <a:t> 3 uzmanın katılacağı 3 farklı konuyu kapsayacak 3 günlük atölyeler düzenlenecektir.</a:t>
            </a:r>
          </a:p>
          <a:p>
            <a:pPr eaLnBrk="1" hangingPunct="1">
              <a:buFont typeface="Arial" charset="0"/>
              <a:buChar char="•"/>
              <a:defRPr/>
            </a:pP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eaLnBrk="1" hangingPunct="1">
              <a:buFont typeface="Arial" charset="0"/>
              <a:buChar char="•"/>
              <a:defRPr/>
            </a:pPr>
            <a:r>
              <a:rPr lang="tr-TR" sz="2400" b="1" dirty="0" smtClean="0">
                <a:solidFill>
                  <a:srgbClr val="0070C0"/>
                </a:solidFill>
                <a:effectLst>
                  <a:outerShdw blurRad="38100" dist="38100" dir="2700000" algn="tl">
                    <a:srgbClr val="000000">
                      <a:alpha val="43137"/>
                    </a:srgbClr>
                  </a:outerShdw>
                </a:effectLst>
                <a:latin typeface="Calibri" pitchFamily="34" charset="0"/>
              </a:rPr>
              <a:t>Bu faaliyetin hazırlanmasının projenin 10. Ayında olacağı ve uygulanmasının ise 11. Ayda olacağı tahmin edilmektedir. Bu kapanış faaliyetinden önceki son faaliyet olacaktır.</a:t>
            </a:r>
          </a:p>
          <a:p>
            <a:pPr>
              <a:buNone/>
            </a:pPr>
            <a:endParaRPr lang="en-US" sz="2400" b="1" dirty="0" smtClean="0">
              <a:solidFill>
                <a:srgbClr val="0070C0"/>
              </a:solidFill>
              <a:effectLst>
                <a:outerShdw blurRad="38100" dist="38100" dir="2700000" algn="tl">
                  <a:srgbClr val="000000">
                    <a:alpha val="43137"/>
                  </a:srgbClr>
                </a:outerShdw>
              </a:effectLst>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11560" y="1340769"/>
            <a:ext cx="8353053" cy="432048"/>
          </a:xfrm>
        </p:spPr>
        <p:txBody>
          <a:bodyPr/>
          <a:lstStyle/>
          <a:p>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Gerçekleştirilecek faaliyetler;</a:t>
            </a:r>
            <a:endParaRPr lang="en-US" sz="2000" dirty="0" smtClean="0"/>
          </a:p>
        </p:txBody>
      </p:sp>
      <p:sp>
        <p:nvSpPr>
          <p:cNvPr id="19459" name="Rectangle 3"/>
          <p:cNvSpPr>
            <a:spLocks noGrp="1" noChangeArrowheads="1"/>
          </p:cNvSpPr>
          <p:nvPr>
            <p:ph type="body" idx="4294967295"/>
          </p:nvPr>
        </p:nvSpPr>
        <p:spPr/>
        <p:txBody>
          <a:bodyPr/>
          <a:lstStyle/>
          <a:p>
            <a:pPr>
              <a:buFont typeface="Arial" charset="0"/>
              <a:buChar char="•"/>
            </a:pPr>
            <a:r>
              <a:rPr lang="tr-TR" sz="2400" b="1" dirty="0" smtClean="0">
                <a:solidFill>
                  <a:srgbClr val="0070C0"/>
                </a:solidFill>
                <a:effectLst>
                  <a:outerShdw blurRad="38100" dist="38100" dir="2700000" algn="tl">
                    <a:srgbClr val="000000">
                      <a:alpha val="43137"/>
                    </a:srgbClr>
                  </a:outerShdw>
                </a:effectLst>
                <a:latin typeface="Calibri" pitchFamily="34" charset="0"/>
              </a:rPr>
              <a:t>Projenin son ayında Merkezi </a:t>
            </a:r>
            <a:r>
              <a:rPr lang="tr-TR" sz="2400" b="1" dirty="0" smtClean="0">
                <a:solidFill>
                  <a:srgbClr val="0070C0"/>
                </a:solidFill>
                <a:effectLst>
                  <a:outerShdw blurRad="38100" dist="38100" dir="2700000" algn="tl">
                    <a:srgbClr val="000000">
                      <a:alpha val="43137"/>
                    </a:srgbClr>
                  </a:outerShdw>
                </a:effectLst>
                <a:latin typeface="Calibri" pitchFamily="34" charset="0"/>
              </a:rPr>
              <a:t>Finans ve İhale Birimine verilmek üzere son </a:t>
            </a:r>
            <a:r>
              <a:rPr lang="tr-TR" sz="2400" b="1" dirty="0" smtClean="0">
                <a:solidFill>
                  <a:srgbClr val="0070C0"/>
                </a:solidFill>
                <a:effectLst>
                  <a:outerShdw blurRad="38100" dist="38100" dir="2700000" algn="tl">
                    <a:srgbClr val="000000">
                      <a:alpha val="43137"/>
                    </a:srgbClr>
                  </a:outerShdw>
                </a:effectLst>
                <a:latin typeface="Calibri" pitchFamily="34" charset="0"/>
              </a:rPr>
              <a:t>raporun hazırlıklarına </a:t>
            </a:r>
            <a:r>
              <a:rPr lang="tr-TR" sz="2400" b="1" dirty="0" smtClean="0">
                <a:solidFill>
                  <a:srgbClr val="0070C0"/>
                </a:solidFill>
                <a:effectLst>
                  <a:outerShdw blurRad="38100" dist="38100" dir="2700000" algn="tl">
                    <a:srgbClr val="000000">
                      <a:alpha val="43137"/>
                    </a:srgbClr>
                  </a:outerShdw>
                </a:effectLst>
                <a:latin typeface="Calibri" pitchFamily="34" charset="0"/>
              </a:rPr>
              <a:t>başlanacaktır. Final raporu projenin sonunda </a:t>
            </a:r>
            <a:r>
              <a:rPr lang="tr-TR" sz="2400" b="1" dirty="0" smtClean="0">
                <a:solidFill>
                  <a:srgbClr val="0070C0"/>
                </a:solidFill>
                <a:effectLst>
                  <a:outerShdw blurRad="38100" dist="38100" dir="2700000" algn="tl">
                    <a:srgbClr val="000000">
                      <a:alpha val="43137"/>
                    </a:srgbClr>
                  </a:outerShdw>
                </a:effectLst>
                <a:latin typeface="Calibri" pitchFamily="34" charset="0"/>
              </a:rPr>
              <a:t>tamamlanacaktır.</a:t>
            </a:r>
          </a:p>
          <a:p>
            <a:pPr>
              <a:buNone/>
            </a:pP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a:buFont typeface="Arial" charset="0"/>
              <a:buChar char="•"/>
            </a:pPr>
            <a:r>
              <a:rPr lang="tr-TR" sz="2400" b="1" dirty="0" smtClean="0">
                <a:solidFill>
                  <a:srgbClr val="0070C0"/>
                </a:solidFill>
                <a:effectLst>
                  <a:outerShdw blurRad="38100" dist="38100" dir="2700000" algn="tl">
                    <a:srgbClr val="000000">
                      <a:alpha val="43137"/>
                    </a:srgbClr>
                  </a:outerShdw>
                </a:effectLst>
                <a:latin typeface="Calibri" pitchFamily="34" charset="0"/>
              </a:rPr>
              <a:t>Kapanış </a:t>
            </a:r>
            <a:r>
              <a:rPr lang="tr-TR" sz="2400" b="1" dirty="0" smtClean="0">
                <a:solidFill>
                  <a:srgbClr val="0070C0"/>
                </a:solidFill>
                <a:effectLst>
                  <a:outerShdw blurRad="38100" dist="38100" dir="2700000" algn="tl">
                    <a:srgbClr val="000000">
                      <a:alpha val="43137"/>
                    </a:srgbClr>
                  </a:outerShdw>
                </a:effectLst>
                <a:latin typeface="Calibri" pitchFamily="34" charset="0"/>
              </a:rPr>
              <a:t>toplantısı; Projenin son ayında bir kapanış toplantısı düzenlenecektir. Kapanış faaliyeti proje takımındaki yetkililerin konuşmalıyla başlayacak ve proje boyunca neler yapıldığı hakkında olacaktır. CD’ler katılımcılara toplantı sırasında dağıtılacaktır. Toplantıdan sonra mini kokteyl verilecektir</a:t>
            </a:r>
            <a:r>
              <a:rPr lang="tr-TR" sz="1600" b="1" dirty="0" smtClean="0">
                <a:solidFill>
                  <a:srgbClr val="0070C0"/>
                </a:solidFill>
                <a:effectLst>
                  <a:outerShdw blurRad="38100" dist="38100" dir="2700000" algn="tl">
                    <a:srgbClr val="000000">
                      <a:alpha val="43137"/>
                    </a:srgbClr>
                  </a:outerShdw>
                </a:effectLst>
                <a:latin typeface="Calibri" pitchFamily="34" charset="0"/>
              </a:rPr>
              <a:t>.</a:t>
            </a:r>
            <a:endParaRPr lang="en-US" sz="1600" b="1" dirty="0" smtClean="0">
              <a:solidFill>
                <a:srgbClr val="0070C0"/>
              </a:solidFill>
              <a:effectLst>
                <a:outerShdw blurRad="38100" dist="38100" dir="2700000" algn="tl">
                  <a:srgbClr val="000000">
                    <a:alpha val="43137"/>
                  </a:srgbClr>
                </a:outerShdw>
              </a:effectLst>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11560" y="1340769"/>
            <a:ext cx="8353053" cy="504056"/>
          </a:xfrm>
        </p:spPr>
        <p:txBody>
          <a:bodyPr/>
          <a:lstStyle/>
          <a:p>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Potansiyel riskler, problemler;</a:t>
            </a:r>
            <a:endParaRPr lang="en-US"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ndParaRPr>
          </a:p>
        </p:txBody>
      </p:sp>
      <p:sp>
        <p:nvSpPr>
          <p:cNvPr id="19459" name="Rectangle 3"/>
          <p:cNvSpPr>
            <a:spLocks noGrp="1" noChangeArrowheads="1"/>
          </p:cNvSpPr>
          <p:nvPr>
            <p:ph type="body" idx="4294967295"/>
          </p:nvPr>
        </p:nvSpPr>
        <p:spPr/>
        <p:txBody>
          <a:bodyPr/>
          <a:lstStyle/>
          <a:p>
            <a:pPr lvl="0">
              <a:buFont typeface="Arial" charset="0"/>
              <a:buChar char="•"/>
            </a:pPr>
            <a:r>
              <a:rPr lang="tr-TR" sz="2400" b="1" dirty="0" smtClean="0">
                <a:solidFill>
                  <a:srgbClr val="0070C0"/>
                </a:solidFill>
                <a:effectLst>
                  <a:outerShdw blurRad="38100" dist="38100" dir="2700000" algn="tl">
                    <a:srgbClr val="000000">
                      <a:alpha val="43137"/>
                    </a:srgbClr>
                  </a:outerShdw>
                </a:effectLst>
                <a:latin typeface="Calibri" pitchFamily="34" charset="0"/>
              </a:rPr>
              <a:t>Firmaların ihracat ya da ithalat yapmaya cesaret edememesi önemli bir problemdir. Bu noktada KOBİ’lerden katılım beklenen düzeyde olmazsa ve katılımı sağlanan KOBİ’lerin ihracat tecrübesi yaşamaması,  ihracatın artmaması gibi durumlar da proje için risktir. O yüzden firmaların istekliliği ve mutlaka bir ihracat bağlantısı gerçekleştirmeleri sağlanacaktır. </a:t>
            </a: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lvl="0">
              <a:buFont typeface="Arial" charset="0"/>
              <a:buChar char="•"/>
            </a:pP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lvl="0">
              <a:buNone/>
            </a:pP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a:buFont typeface="Arial" charset="0"/>
              <a:buChar char="•"/>
            </a:pPr>
            <a:endParaRPr lang="en-US" sz="2400" b="1" dirty="0" smtClean="0">
              <a:solidFill>
                <a:srgbClr val="0070C0"/>
              </a:solidFill>
              <a:effectLst>
                <a:outerShdw blurRad="38100" dist="38100" dir="2700000" algn="tl">
                  <a:srgbClr val="000000">
                    <a:alpha val="43137"/>
                  </a:srgbClr>
                </a:outerShdw>
              </a:effectLst>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11560" y="1340769"/>
            <a:ext cx="8353053" cy="432048"/>
          </a:xfrm>
        </p:spPr>
        <p:txBody>
          <a:bodyPr/>
          <a:lstStyle/>
          <a:p>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Potansiyel riskler, problemler;</a:t>
            </a:r>
            <a:endParaRPr lang="en-US" sz="2000" dirty="0" smtClean="0"/>
          </a:p>
        </p:txBody>
      </p:sp>
      <p:sp>
        <p:nvSpPr>
          <p:cNvPr id="19459" name="Rectangle 3"/>
          <p:cNvSpPr>
            <a:spLocks noGrp="1" noChangeArrowheads="1"/>
          </p:cNvSpPr>
          <p:nvPr>
            <p:ph type="body" idx="4294967295"/>
          </p:nvPr>
        </p:nvSpPr>
        <p:spPr/>
        <p:txBody>
          <a:bodyPr/>
          <a:lstStyle/>
          <a:p>
            <a:pPr lvl="0">
              <a:buFont typeface="Arial" charset="0"/>
              <a:buChar char="•"/>
            </a:pPr>
            <a:r>
              <a:rPr lang="tr-TR" sz="2400" b="1" dirty="0" smtClean="0">
                <a:solidFill>
                  <a:srgbClr val="0070C0"/>
                </a:solidFill>
                <a:effectLst>
                  <a:outerShdw blurRad="38100" dist="38100" dir="2700000" algn="tl">
                    <a:srgbClr val="000000">
                      <a:alpha val="43137"/>
                    </a:srgbClr>
                  </a:outerShdw>
                </a:effectLst>
                <a:latin typeface="Calibri" pitchFamily="34" charset="0"/>
              </a:rPr>
              <a:t>Atölye çalışmalarının gerçekleştirilmesi ile ilgili erteleme vb. durumlar katılımcılara iletilecek, gezilerin mümkün olan en yüksek verimlilikte gerçekleşmesi sağlanacaktır. Gezilerle ilgili iptal durumunun söz konusu olmadığından; zaruri nedenlerle gezilerin ertelenmesi halinde de tüm katılımcıları mevcudiyeti sağlanmalıdır. Aksi takdirde gezilerle ilgili amaca ulaşılamamış olacaktır. </a:t>
            </a:r>
          </a:p>
          <a:p>
            <a:pPr>
              <a:buNone/>
            </a:pPr>
            <a:r>
              <a:rPr lang="tr-TR" sz="2400" b="1" dirty="0" smtClean="0">
                <a:solidFill>
                  <a:srgbClr val="0070C0"/>
                </a:solidFill>
                <a:effectLst>
                  <a:outerShdw blurRad="38100" dist="38100" dir="2700000" algn="tl">
                    <a:srgbClr val="000000">
                      <a:alpha val="43137"/>
                    </a:srgbClr>
                  </a:outerShdw>
                </a:effectLst>
                <a:latin typeface="Calibri" pitchFamily="34" charset="0"/>
              </a:rPr>
              <a:t> </a:t>
            </a:r>
            <a:endParaRPr lang="tr-TR" sz="1400" dirty="0" smtClean="0">
              <a:latin typeface="Calibri" pitchFamily="34" charset="0"/>
            </a:endParaRPr>
          </a:p>
          <a:p>
            <a:pPr lvl="0">
              <a:buFont typeface="Arial" charset="0"/>
              <a:buChar char="•"/>
            </a:pPr>
            <a:endParaRPr lang="tr-TR" sz="1400" dirty="0" smtClean="0">
              <a:latin typeface="Calibri" pitchFamily="34" charset="0"/>
            </a:endParaRPr>
          </a:p>
          <a:p>
            <a:pPr lvl="0">
              <a:buFont typeface="Arial" charset="0"/>
              <a:buChar char="•"/>
            </a:pPr>
            <a:endParaRPr lang="tr-TR" sz="1400" dirty="0" smtClean="0"/>
          </a:p>
          <a:p>
            <a:pPr>
              <a:buFont typeface="Arial" charset="0"/>
              <a:buChar char="•"/>
            </a:pPr>
            <a:endParaRPr lang="en-US" sz="1400" dirty="0" smtClean="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11560" y="1340769"/>
            <a:ext cx="8353053" cy="432048"/>
          </a:xfrm>
        </p:spPr>
        <p:txBody>
          <a:bodyPr/>
          <a:lstStyle/>
          <a:p>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Potansiyel riskler, problemler;</a:t>
            </a:r>
            <a:endParaRPr lang="en-US" sz="2000" dirty="0" smtClean="0"/>
          </a:p>
        </p:txBody>
      </p:sp>
      <p:sp>
        <p:nvSpPr>
          <p:cNvPr id="19459" name="Rectangle 3"/>
          <p:cNvSpPr>
            <a:spLocks noGrp="1" noChangeArrowheads="1"/>
          </p:cNvSpPr>
          <p:nvPr>
            <p:ph type="body" idx="4294967295"/>
          </p:nvPr>
        </p:nvSpPr>
        <p:spPr/>
        <p:txBody>
          <a:bodyPr/>
          <a:lstStyle/>
          <a:p>
            <a:pPr>
              <a:buFont typeface="Arial" charset="0"/>
              <a:buChar char="•"/>
            </a:pPr>
            <a:r>
              <a:rPr lang="tr-TR" sz="2400" b="1" dirty="0" smtClean="0">
                <a:solidFill>
                  <a:srgbClr val="0070C0"/>
                </a:solidFill>
                <a:effectLst>
                  <a:outerShdw blurRad="38100" dist="38100" dir="2700000" algn="tl">
                    <a:srgbClr val="000000">
                      <a:alpha val="43137"/>
                    </a:srgbClr>
                  </a:outerShdw>
                </a:effectLst>
                <a:latin typeface="Calibri" pitchFamily="34" charset="0"/>
              </a:rPr>
              <a:t>Projenin atölye gibi çalışmalarında ilgili KOBİ’lerin katılımı sağlanamazsa (ihracatla ilgisi olmayan, bu konuda bir faaliyet planı olmayan işletmelerin de katılması durumunda) firmaların projeye bir katkısı olmayacaktır</a:t>
            </a:r>
            <a:r>
              <a:rPr lang="tr-TR" sz="2400" b="1" dirty="0" smtClean="0">
                <a:solidFill>
                  <a:srgbClr val="0070C0"/>
                </a:solidFill>
                <a:effectLst>
                  <a:outerShdw blurRad="38100" dist="38100" dir="2700000" algn="tl">
                    <a:srgbClr val="000000">
                      <a:alpha val="43137"/>
                    </a:srgbClr>
                  </a:outerShdw>
                </a:effectLst>
                <a:latin typeface="Calibri" pitchFamily="34" charset="0"/>
              </a:rPr>
              <a:t>.</a:t>
            </a:r>
          </a:p>
          <a:p>
            <a:pPr>
              <a:buNone/>
            </a:pP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a:buFont typeface="Arial" charset="0"/>
              <a:buChar char="•"/>
            </a:pPr>
            <a:r>
              <a:rPr lang="tr-TR" sz="2400" b="1" dirty="0" smtClean="0">
                <a:solidFill>
                  <a:srgbClr val="0070C0"/>
                </a:solidFill>
                <a:effectLst>
                  <a:outerShdw blurRad="38100" dist="38100" dir="2700000" algn="tl">
                    <a:srgbClr val="000000">
                      <a:alpha val="43137"/>
                    </a:srgbClr>
                  </a:outerShdw>
                </a:effectLst>
                <a:latin typeface="Calibri" pitchFamily="34" charset="0"/>
              </a:rPr>
              <a:t>Projemizde </a:t>
            </a:r>
            <a:r>
              <a:rPr lang="tr-TR" sz="2400" b="1" dirty="0" smtClean="0">
                <a:solidFill>
                  <a:srgbClr val="0070C0"/>
                </a:solidFill>
                <a:effectLst>
                  <a:outerShdw blurRad="38100" dist="38100" dir="2700000" algn="tl">
                    <a:srgbClr val="000000">
                      <a:alpha val="43137"/>
                    </a:srgbClr>
                  </a:outerShdw>
                </a:effectLst>
                <a:latin typeface="Calibri" pitchFamily="34" charset="0"/>
              </a:rPr>
              <a:t>Çaycuma ile </a:t>
            </a:r>
            <a:r>
              <a:rPr lang="tr-TR" sz="2400" b="1" dirty="0" err="1" smtClean="0">
                <a:solidFill>
                  <a:srgbClr val="0070C0"/>
                </a:solidFill>
                <a:effectLst>
                  <a:outerShdw blurRad="38100" dist="38100" dir="2700000" algn="tl">
                    <a:srgbClr val="000000">
                      <a:alpha val="43137"/>
                    </a:srgbClr>
                  </a:outerShdw>
                </a:effectLst>
                <a:latin typeface="Calibri" pitchFamily="34" charset="0"/>
              </a:rPr>
              <a:t>Antwerp</a:t>
            </a:r>
            <a:r>
              <a:rPr lang="tr-TR" sz="2400" b="1" dirty="0" smtClean="0">
                <a:solidFill>
                  <a:srgbClr val="0070C0"/>
                </a:solidFill>
                <a:effectLst>
                  <a:outerShdw blurRad="38100" dist="38100" dir="2700000" algn="tl">
                    <a:srgbClr val="000000">
                      <a:alpha val="43137"/>
                    </a:srgbClr>
                  </a:outerShdw>
                </a:effectLst>
                <a:latin typeface="Calibri" pitchFamily="34" charset="0"/>
              </a:rPr>
              <a:t> arasındaki ticari ilişkinin arttırılması hedeflenmiştir. Gözlemleme gezileri ve internet platformu ile her iki </a:t>
            </a:r>
            <a:r>
              <a:rPr lang="tr-TR" sz="2400" b="1" dirty="0" err="1" smtClean="0">
                <a:solidFill>
                  <a:srgbClr val="0070C0"/>
                </a:solidFill>
                <a:effectLst>
                  <a:outerShdw blurRad="38100" dist="38100" dir="2700000" algn="tl">
                    <a:srgbClr val="000000">
                      <a:alpha val="43137"/>
                    </a:srgbClr>
                  </a:outerShdw>
                </a:effectLst>
                <a:latin typeface="Calibri" pitchFamily="34" charset="0"/>
              </a:rPr>
              <a:t>TSO’nun</a:t>
            </a:r>
            <a:r>
              <a:rPr lang="tr-TR" sz="2400" b="1" dirty="0" smtClean="0">
                <a:solidFill>
                  <a:srgbClr val="0070C0"/>
                </a:solidFill>
                <a:effectLst>
                  <a:outerShdw blurRad="38100" dist="38100" dir="2700000" algn="tl">
                    <a:srgbClr val="000000">
                      <a:alpha val="43137"/>
                    </a:srgbClr>
                  </a:outerShdw>
                </a:effectLst>
                <a:latin typeface="Calibri" pitchFamily="34" charset="0"/>
              </a:rPr>
              <a:t> üye KOBİ’leri birbirleriyle iletişim halinde olacaklar ve böylece uluslararası ticaret hacimlerini arttıracaklardır.</a:t>
            </a:r>
            <a:endParaRPr lang="tr-TR" sz="2400" dirty="0" smtClean="0">
              <a:solidFill>
                <a:srgbClr val="0070C0"/>
              </a:solidFill>
              <a:latin typeface="Calibri" pitchFamily="34" charset="0"/>
            </a:endParaRPr>
          </a:p>
          <a:p>
            <a:pPr>
              <a:buNone/>
            </a:pP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lvl="0">
              <a:buNone/>
            </a:pPr>
            <a:endParaRPr lang="tr-TR" sz="2400" dirty="0" smtClean="0">
              <a:solidFill>
                <a:srgbClr val="0070C0"/>
              </a:solidFill>
              <a:latin typeface="Calibri" pitchFamily="34" charset="0"/>
            </a:endParaRPr>
          </a:p>
          <a:p>
            <a:pPr>
              <a:buFont typeface="Arial" charset="0"/>
              <a:buChar char="•"/>
            </a:pPr>
            <a:endParaRPr lang="en-US" sz="2400" dirty="0" smtClean="0">
              <a:solidFill>
                <a:srgbClr val="0070C0"/>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11560" y="1340769"/>
            <a:ext cx="8353053" cy="432048"/>
          </a:xfrm>
        </p:spPr>
        <p:txBody>
          <a:bodyPr/>
          <a:lstStyle/>
          <a:p>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Potansiyel riskler, problemler;</a:t>
            </a:r>
            <a:endParaRPr lang="en-US" sz="2000" dirty="0" smtClean="0"/>
          </a:p>
        </p:txBody>
      </p:sp>
      <p:sp>
        <p:nvSpPr>
          <p:cNvPr id="19459" name="Rectangle 3"/>
          <p:cNvSpPr>
            <a:spLocks noGrp="1" noChangeArrowheads="1"/>
          </p:cNvSpPr>
          <p:nvPr>
            <p:ph type="body" idx="4294967295"/>
          </p:nvPr>
        </p:nvSpPr>
        <p:spPr/>
        <p:txBody>
          <a:bodyPr/>
          <a:lstStyle/>
          <a:p>
            <a:pPr lvl="0">
              <a:buFont typeface="Arial" charset="0"/>
              <a:buChar char="•"/>
            </a:pPr>
            <a:r>
              <a:rPr lang="tr-TR" sz="2400" b="1" dirty="0" smtClean="0">
                <a:solidFill>
                  <a:srgbClr val="0070C0"/>
                </a:solidFill>
                <a:effectLst>
                  <a:outerShdw blurRad="38100" dist="38100" dir="2700000" algn="tl">
                    <a:srgbClr val="000000">
                      <a:alpha val="43137"/>
                    </a:srgbClr>
                  </a:outerShdw>
                </a:effectLst>
                <a:latin typeface="Calibri" pitchFamily="34" charset="0"/>
              </a:rPr>
              <a:t>Her </a:t>
            </a:r>
            <a:r>
              <a:rPr lang="tr-TR" sz="2400" b="1" dirty="0" smtClean="0">
                <a:solidFill>
                  <a:srgbClr val="0070C0"/>
                </a:solidFill>
                <a:effectLst>
                  <a:outerShdw blurRad="38100" dist="38100" dir="2700000" algn="tl">
                    <a:srgbClr val="000000">
                      <a:alpha val="43137"/>
                    </a:srgbClr>
                  </a:outerShdw>
                </a:effectLst>
                <a:latin typeface="Calibri" pitchFamily="34" charset="0"/>
              </a:rPr>
              <a:t>iki ortağın da çabalarıyla KOBİ’lerin Türkiye ve Belçika’da ticaret fuarları ve sergileri gibi ticaret etkinliklerine katılımı sağlanacaktır. KOBİ’lerin bu konudaki duyuruları zamanında alması sağlanacak, katılımları ile ilgili gerekli kolaylıklara ulaşımları için çalışmaları ve katılım organizasyonları gerçekleştirilecektir.</a:t>
            </a:r>
          </a:p>
          <a:p>
            <a:pPr>
              <a:buNone/>
            </a:pPr>
            <a:endParaRPr lang="en-US" sz="2400" dirty="0" smtClean="0">
              <a:solidFill>
                <a:srgbClr val="0070C0"/>
              </a:solidFill>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pPr eaLnBrk="1" hangingPunct="1">
              <a:defRPr/>
            </a:pPr>
            <a:r>
              <a:rPr lang="tr-TR" sz="2000" b="1" dirty="0" smtClean="0">
                <a:solidFill>
                  <a:schemeClr val="accent6">
                    <a:lumMod val="60000"/>
                    <a:lumOff val="40000"/>
                  </a:schemeClr>
                </a:solidFill>
                <a:effectLst>
                  <a:outerShdw blurRad="38100" dist="38100" dir="2700000" algn="tl">
                    <a:srgbClr val="C0C0C0"/>
                  </a:outerShdw>
                </a:effectLst>
                <a:latin typeface="Calibri" pitchFamily="34" charset="0"/>
              </a:rPr>
              <a:t>Bir bakışta projemiz;</a:t>
            </a:r>
          </a:p>
        </p:txBody>
      </p:sp>
      <p:sp>
        <p:nvSpPr>
          <p:cNvPr id="15362" name="2 İçerik Yer Tutucusu"/>
          <p:cNvSpPr>
            <a:spLocks noGrp="1"/>
          </p:cNvSpPr>
          <p:nvPr>
            <p:ph idx="1"/>
          </p:nvPr>
        </p:nvSpPr>
        <p:spPr/>
        <p:txBody>
          <a:bodyPr/>
          <a:lstStyle/>
          <a:p>
            <a:pPr marL="342900" indent="-342900" algn="ctr">
              <a:buNone/>
              <a:defRPr/>
            </a:pPr>
            <a:r>
              <a:rPr lang="tr-TR" sz="2500" b="1" dirty="0" smtClean="0">
                <a:solidFill>
                  <a:srgbClr val="396497"/>
                </a:solidFill>
                <a:effectLst>
                  <a:outerShdw blurRad="38100" dist="38100" dir="2700000" algn="tl">
                    <a:srgbClr val="000000">
                      <a:alpha val="43137"/>
                    </a:srgbClr>
                  </a:outerShdw>
                </a:effectLst>
                <a:latin typeface="Calibri" pitchFamily="34" charset="0"/>
              </a:rPr>
              <a:t>Sahibi; Çaycuma Ticaret ve Sanayi Odası</a:t>
            </a:r>
          </a:p>
          <a:p>
            <a:pPr marL="342900" indent="-342900" algn="ctr">
              <a:buNone/>
              <a:defRPr/>
            </a:pPr>
            <a:endParaRPr lang="tr-TR" sz="2500" b="1" dirty="0" smtClean="0">
              <a:solidFill>
                <a:srgbClr val="396497"/>
              </a:solidFill>
              <a:effectLst>
                <a:outerShdw blurRad="38100" dist="38100" dir="2700000" algn="tl">
                  <a:srgbClr val="000000">
                    <a:alpha val="43137"/>
                  </a:srgbClr>
                </a:outerShdw>
              </a:effectLst>
              <a:latin typeface="Calibri" pitchFamily="34" charset="0"/>
            </a:endParaRPr>
          </a:p>
          <a:p>
            <a:pPr marL="342900" indent="-342900" algn="ctr">
              <a:buNone/>
              <a:defRPr/>
            </a:pPr>
            <a:r>
              <a:rPr lang="tr-TR" sz="2500" b="1" dirty="0" smtClean="0">
                <a:solidFill>
                  <a:srgbClr val="396497"/>
                </a:solidFill>
                <a:effectLst>
                  <a:outerShdw blurRad="38100" dist="38100" dir="2700000" algn="tl">
                    <a:srgbClr val="000000">
                      <a:alpha val="43137"/>
                    </a:srgbClr>
                  </a:outerShdw>
                </a:effectLst>
                <a:latin typeface="Calibri" pitchFamily="34" charset="0"/>
              </a:rPr>
              <a:t>Proje </a:t>
            </a:r>
            <a:r>
              <a:rPr lang="tr-TR" sz="2500" b="1" dirty="0" smtClean="0">
                <a:solidFill>
                  <a:srgbClr val="396497"/>
                </a:solidFill>
                <a:effectLst>
                  <a:outerShdw blurRad="38100" dist="38100" dir="2700000" algn="tl">
                    <a:srgbClr val="000000">
                      <a:alpha val="43137"/>
                    </a:srgbClr>
                  </a:outerShdw>
                </a:effectLst>
                <a:latin typeface="Calibri" pitchFamily="34" charset="0"/>
              </a:rPr>
              <a:t>ortağı; </a:t>
            </a:r>
            <a:r>
              <a:rPr lang="tr-TR" sz="2500" b="1" dirty="0" err="1" smtClean="0">
                <a:solidFill>
                  <a:srgbClr val="396497"/>
                </a:solidFill>
                <a:effectLst>
                  <a:outerShdw blurRad="38100" dist="38100" dir="2700000" algn="tl">
                    <a:srgbClr val="000000">
                      <a:alpha val="43137"/>
                    </a:srgbClr>
                  </a:outerShdw>
                </a:effectLst>
                <a:latin typeface="Calibri" pitchFamily="34" charset="0"/>
              </a:rPr>
              <a:t>Voka</a:t>
            </a:r>
            <a:r>
              <a:rPr lang="tr-TR" sz="2500" b="1" dirty="0" smtClean="0">
                <a:solidFill>
                  <a:srgbClr val="396497"/>
                </a:solidFill>
                <a:effectLst>
                  <a:outerShdw blurRad="38100" dist="38100" dir="2700000" algn="tl">
                    <a:srgbClr val="000000">
                      <a:alpha val="43137"/>
                    </a:srgbClr>
                  </a:outerShdw>
                </a:effectLst>
                <a:latin typeface="Calibri" pitchFamily="34" charset="0"/>
              </a:rPr>
              <a:t> </a:t>
            </a:r>
            <a:r>
              <a:rPr lang="tr-TR" sz="2500" b="1" dirty="0" smtClean="0">
                <a:solidFill>
                  <a:srgbClr val="396497"/>
                </a:solidFill>
                <a:effectLst>
                  <a:outerShdw blurRad="38100" dist="38100" dir="2700000" algn="tl">
                    <a:srgbClr val="000000">
                      <a:alpha val="43137"/>
                    </a:srgbClr>
                  </a:outerShdw>
                </a:effectLst>
                <a:latin typeface="Calibri" pitchFamily="34" charset="0"/>
              </a:rPr>
              <a:t>Ticaret ve Sanayi </a:t>
            </a:r>
            <a:r>
              <a:rPr lang="tr-TR" sz="2500" b="1" dirty="0" smtClean="0">
                <a:solidFill>
                  <a:srgbClr val="396497"/>
                </a:solidFill>
                <a:effectLst>
                  <a:outerShdw blurRad="38100" dist="38100" dir="2700000" algn="tl">
                    <a:srgbClr val="000000">
                      <a:alpha val="43137"/>
                    </a:srgbClr>
                  </a:outerShdw>
                </a:effectLst>
                <a:latin typeface="Calibri" pitchFamily="34" charset="0"/>
              </a:rPr>
              <a:t>Odası </a:t>
            </a:r>
            <a:endParaRPr lang="fr-BE" sz="2500" b="1" dirty="0" smtClean="0">
              <a:solidFill>
                <a:srgbClr val="396497"/>
              </a:solidFill>
              <a:effectLst>
                <a:outerShdw blurRad="38100" dist="38100" dir="2700000" algn="tl">
                  <a:srgbClr val="000000">
                    <a:alpha val="43137"/>
                  </a:srgbClr>
                </a:outerShdw>
              </a:effectLst>
              <a:latin typeface="Calibri" pitchFamily="34" charset="0"/>
            </a:endParaRPr>
          </a:p>
          <a:p>
            <a:pPr marL="342900" indent="-342900" algn="ctr">
              <a:buNone/>
              <a:defRPr/>
            </a:pPr>
            <a:endParaRPr lang="tr-TR" sz="2500" b="1" dirty="0" smtClean="0">
              <a:solidFill>
                <a:srgbClr val="396497"/>
              </a:solidFill>
              <a:effectLst>
                <a:outerShdw blurRad="38100" dist="38100" dir="2700000" algn="tl">
                  <a:srgbClr val="000000">
                    <a:alpha val="43137"/>
                  </a:srgbClr>
                </a:outerShdw>
              </a:effectLst>
              <a:latin typeface="Calibri" pitchFamily="34" charset="0"/>
            </a:endParaRPr>
          </a:p>
          <a:p>
            <a:pPr marL="342900" indent="-342900" algn="ctr">
              <a:buNone/>
              <a:defRPr/>
            </a:pPr>
            <a:r>
              <a:rPr lang="tr-TR" sz="2500" b="1" dirty="0" smtClean="0">
                <a:solidFill>
                  <a:srgbClr val="396497"/>
                </a:solidFill>
                <a:effectLst>
                  <a:outerShdw blurRad="38100" dist="38100" dir="2700000" algn="tl">
                    <a:srgbClr val="000000">
                      <a:alpha val="43137"/>
                    </a:srgbClr>
                  </a:outerShdw>
                </a:effectLst>
                <a:latin typeface="Calibri" pitchFamily="34" charset="0"/>
              </a:rPr>
              <a:t>Bütçe</a:t>
            </a:r>
            <a:r>
              <a:rPr lang="tr-TR" sz="2500" b="1" dirty="0" smtClean="0">
                <a:solidFill>
                  <a:srgbClr val="396497"/>
                </a:solidFill>
                <a:effectLst>
                  <a:outerShdw blurRad="38100" dist="38100" dir="2700000" algn="tl">
                    <a:srgbClr val="000000">
                      <a:alpha val="43137"/>
                    </a:srgbClr>
                  </a:outerShdw>
                </a:effectLst>
                <a:latin typeface="Calibri" pitchFamily="34" charset="0"/>
              </a:rPr>
              <a:t>; 127.731,33 Euro</a:t>
            </a:r>
          </a:p>
          <a:p>
            <a:pPr marL="342900" indent="-342900" algn="ctr">
              <a:buNone/>
              <a:defRPr/>
            </a:pPr>
            <a:endParaRPr lang="tr-TR" sz="2500" b="1" dirty="0" smtClean="0">
              <a:solidFill>
                <a:srgbClr val="396497"/>
              </a:solidFill>
              <a:effectLst>
                <a:outerShdw blurRad="38100" dist="38100" dir="2700000" algn="tl">
                  <a:srgbClr val="000000">
                    <a:alpha val="43137"/>
                  </a:srgbClr>
                </a:outerShdw>
              </a:effectLst>
              <a:latin typeface="Calibri" pitchFamily="34" charset="0"/>
            </a:endParaRPr>
          </a:p>
          <a:p>
            <a:pPr marL="342900" indent="-342900" algn="ctr">
              <a:buNone/>
              <a:defRPr/>
            </a:pPr>
            <a:r>
              <a:rPr lang="tr-TR" sz="2500" b="1" dirty="0" smtClean="0">
                <a:solidFill>
                  <a:srgbClr val="396497"/>
                </a:solidFill>
                <a:effectLst>
                  <a:outerShdw blurRad="38100" dist="38100" dir="2700000" algn="tl">
                    <a:srgbClr val="000000">
                      <a:alpha val="43137"/>
                    </a:srgbClr>
                  </a:outerShdw>
                </a:effectLst>
                <a:latin typeface="Calibri" pitchFamily="34" charset="0"/>
              </a:rPr>
              <a:t>Süre</a:t>
            </a:r>
            <a:r>
              <a:rPr lang="tr-TR" sz="2500" b="1" dirty="0" smtClean="0">
                <a:solidFill>
                  <a:srgbClr val="396497"/>
                </a:solidFill>
                <a:effectLst>
                  <a:outerShdw blurRad="38100" dist="38100" dir="2700000" algn="tl">
                    <a:srgbClr val="000000">
                      <a:alpha val="43137"/>
                    </a:srgbClr>
                  </a:outerShdw>
                </a:effectLst>
                <a:latin typeface="Calibri" pitchFamily="34" charset="0"/>
              </a:rPr>
              <a:t>; 12 Ay</a:t>
            </a:r>
          </a:p>
          <a:p>
            <a:pPr marL="342900" indent="-342900" algn="ctr">
              <a:buNone/>
              <a:defRPr/>
            </a:pPr>
            <a:r>
              <a:rPr lang="tr-TR" sz="2500" b="1" dirty="0" smtClean="0">
                <a:solidFill>
                  <a:srgbClr val="396497"/>
                </a:solidFill>
                <a:effectLst>
                  <a:outerShdw blurRad="38100" dist="38100" dir="2700000" algn="tl">
                    <a:srgbClr val="000000">
                      <a:alpha val="43137"/>
                    </a:srgbClr>
                  </a:outerShdw>
                </a:effectLst>
                <a:latin typeface="Calibri" pitchFamily="34" charset="0"/>
              </a:rPr>
              <a:t>Bu ay projemizin 7. </a:t>
            </a:r>
            <a:r>
              <a:rPr lang="tr-TR" sz="2500" b="1" dirty="0" smtClean="0">
                <a:solidFill>
                  <a:srgbClr val="396497"/>
                </a:solidFill>
                <a:effectLst>
                  <a:outerShdw blurRad="38100" dist="38100" dir="2700000" algn="tl">
                    <a:srgbClr val="000000">
                      <a:alpha val="43137"/>
                    </a:srgbClr>
                  </a:outerShdw>
                </a:effectLst>
                <a:latin typeface="Calibri" pitchFamily="34" charset="0"/>
              </a:rPr>
              <a:t>ayı</a:t>
            </a:r>
            <a:endParaRPr lang="es-ES" sz="2500" b="1" dirty="0">
              <a:solidFill>
                <a:srgbClr val="000066"/>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539551" y="1052736"/>
            <a:ext cx="7813873" cy="720502"/>
          </a:xfrm>
        </p:spPr>
        <p:txBody>
          <a:bodyPr/>
          <a:lstStyle/>
          <a:p>
            <a:pPr>
              <a:spcBef>
                <a:spcPct val="50000"/>
              </a:spcBef>
            </a:pPr>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Gerçekleştirilen faaliyetler </a:t>
            </a:r>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ve sonuçları</a:t>
            </a:r>
          </a:p>
        </p:txBody>
      </p:sp>
      <p:sp>
        <p:nvSpPr>
          <p:cNvPr id="16386" name="Text Box 4"/>
          <p:cNvSpPr txBox="1">
            <a:spLocks noChangeArrowheads="1"/>
          </p:cNvSpPr>
          <p:nvPr/>
        </p:nvSpPr>
        <p:spPr bwMode="auto">
          <a:xfrm>
            <a:off x="539552" y="1916832"/>
            <a:ext cx="8208912" cy="4778231"/>
          </a:xfrm>
          <a:prstGeom prst="rect">
            <a:avLst/>
          </a:prstGeom>
          <a:noFill/>
          <a:ln w="9525">
            <a:noFill/>
            <a:miter lim="800000"/>
            <a:headEnd/>
            <a:tailEnd/>
          </a:ln>
        </p:spPr>
        <p:txBody>
          <a:bodyPr wrap="square">
            <a:spAutoFit/>
          </a:bodyPr>
          <a:lstStyle/>
          <a:p>
            <a:pPr>
              <a:spcBef>
                <a:spcPct val="50000"/>
              </a:spcBef>
            </a:pPr>
            <a:r>
              <a:rPr lang="tr-TR" sz="2400" b="1" dirty="0" smtClean="0">
                <a:solidFill>
                  <a:srgbClr val="0070C0"/>
                </a:solidFill>
                <a:effectLst>
                  <a:outerShdw blurRad="38100" dist="38100" dir="2700000" algn="tl">
                    <a:srgbClr val="000000">
                      <a:alpha val="43137"/>
                    </a:srgbClr>
                  </a:outerShdw>
                </a:effectLst>
                <a:latin typeface="Calibri" pitchFamily="34" charset="0"/>
              </a:rPr>
              <a:t>1 - Hazırlık Faaliyetleri: </a:t>
            </a:r>
          </a:p>
          <a:p>
            <a:pPr>
              <a:spcBef>
                <a:spcPct val="50000"/>
              </a:spcBef>
              <a:buFont typeface="Arial" charset="0"/>
              <a:buChar char="•"/>
            </a:pPr>
            <a:r>
              <a:rPr lang="tr-TR" sz="2400" b="1" dirty="0" smtClean="0">
                <a:solidFill>
                  <a:srgbClr val="0070C0"/>
                </a:solidFill>
                <a:effectLst>
                  <a:outerShdw blurRad="38100" dist="38100" dir="2700000" algn="tl">
                    <a:srgbClr val="000000">
                      <a:alpha val="43137"/>
                    </a:srgbClr>
                  </a:outerShdw>
                </a:effectLst>
                <a:latin typeface="Calibri" pitchFamily="34" charset="0"/>
              </a:rPr>
              <a:t> Projenin </a:t>
            </a:r>
            <a:r>
              <a:rPr lang="tr-TR" sz="2400" b="1" dirty="0" smtClean="0">
                <a:solidFill>
                  <a:srgbClr val="0070C0"/>
                </a:solidFill>
                <a:effectLst>
                  <a:outerShdw blurRad="38100" dist="38100" dir="2700000" algn="tl">
                    <a:srgbClr val="000000">
                      <a:alpha val="43137"/>
                    </a:srgbClr>
                  </a:outerShdw>
                </a:effectLst>
                <a:latin typeface="Calibri" pitchFamily="34" charset="0"/>
              </a:rPr>
              <a:t>ilk faaliyeti “Proje Takımını Oluşturmak” olmuştur. Proje takımı faaliyetlerin uygun bir şekilde yerine getirilmesi için, Proje Koordinatörü, Proje Asistanı, Yurtdışındaki Yönetici, Muhasebeci, Dış Ticaret Uzmanı’ndan oluşmaktadır. </a:t>
            </a:r>
          </a:p>
          <a:p>
            <a:pPr>
              <a:spcBef>
                <a:spcPct val="50000"/>
              </a:spcBef>
              <a:buFont typeface="Arial" charset="0"/>
              <a:buChar char="•"/>
            </a:pPr>
            <a:r>
              <a:rPr lang="tr-TR" sz="2400" b="1" dirty="0" smtClean="0">
                <a:solidFill>
                  <a:srgbClr val="0070C0"/>
                </a:solidFill>
                <a:effectLst>
                  <a:outerShdw blurRad="38100" dist="38100" dir="2700000" algn="tl">
                    <a:srgbClr val="000000">
                      <a:alpha val="43137"/>
                    </a:srgbClr>
                  </a:outerShdw>
                </a:effectLst>
                <a:latin typeface="Calibri" pitchFamily="34" charset="0"/>
              </a:rPr>
              <a:t> Proje </a:t>
            </a:r>
            <a:r>
              <a:rPr lang="tr-TR" sz="2400" b="1" dirty="0" smtClean="0">
                <a:solidFill>
                  <a:srgbClr val="0070C0"/>
                </a:solidFill>
                <a:effectLst>
                  <a:outerShdw blurRad="38100" dist="38100" dir="2700000" algn="tl">
                    <a:srgbClr val="000000">
                      <a:alpha val="43137"/>
                    </a:srgbClr>
                  </a:outerShdw>
                </a:effectLst>
                <a:latin typeface="Calibri" pitchFamily="34" charset="0"/>
              </a:rPr>
              <a:t>Ofisi kurulmuştur. Proje ofisi olarak Çaycuma </a:t>
            </a:r>
            <a:r>
              <a:rPr lang="tr-TR" sz="2400" b="1" dirty="0" err="1" smtClean="0">
                <a:solidFill>
                  <a:srgbClr val="0070C0"/>
                </a:solidFill>
                <a:effectLst>
                  <a:outerShdw blurRad="38100" dist="38100" dir="2700000" algn="tl">
                    <a:srgbClr val="000000">
                      <a:alpha val="43137"/>
                    </a:srgbClr>
                  </a:outerShdw>
                </a:effectLst>
                <a:latin typeface="Calibri" pitchFamily="34" charset="0"/>
              </a:rPr>
              <a:t>TSO’nun</a:t>
            </a:r>
            <a:r>
              <a:rPr lang="tr-TR" sz="2400" b="1" dirty="0" smtClean="0">
                <a:solidFill>
                  <a:srgbClr val="0070C0"/>
                </a:solidFill>
                <a:effectLst>
                  <a:outerShdw blurRad="38100" dist="38100" dir="2700000" algn="tl">
                    <a:srgbClr val="000000">
                      <a:alpha val="43137"/>
                    </a:srgbClr>
                  </a:outerShdw>
                </a:effectLst>
                <a:latin typeface="Calibri" pitchFamily="34" charset="0"/>
              </a:rPr>
              <a:t> hizmet binasında bir ofis bu amaçla düzenlenmiştir. Burası aynı zamanda Dış Ticaret Danışmanlık Merkezi için de kullanılacaktır.  Ayrıca projeden sonra da bu ofis kullanılacaktır. </a:t>
            </a: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a:spcBef>
                <a:spcPct val="50000"/>
              </a:spcBef>
              <a:buFont typeface="Arial" charset="0"/>
              <a:buChar char="•"/>
            </a:pPr>
            <a:endParaRPr lang="tr-TR" sz="2500" b="1" dirty="0" smtClean="0">
              <a:solidFill>
                <a:schemeClr val="tx2">
                  <a:lumMod val="60000"/>
                  <a:lumOff val="40000"/>
                </a:schemeClr>
              </a:solidFill>
              <a:effectLst>
                <a:outerShdw blurRad="38100" dist="38100" dir="2700000" algn="tl">
                  <a:srgbClr val="000000">
                    <a:alpha val="43137"/>
                  </a:srgbClr>
                </a:outerShdw>
              </a:effectLst>
              <a:latin typeface="Calibri" pitchFamily="34" charset="0"/>
            </a:endParaRPr>
          </a:p>
          <a:p>
            <a:pPr>
              <a:spcBef>
                <a:spcPct val="50000"/>
              </a:spcBef>
              <a:buFont typeface="Arial" charset="0"/>
              <a:buChar char="•"/>
            </a:pPr>
            <a:endParaRPr lang="tr-TR" b="1" dirty="0" smtClean="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539551" y="1052736"/>
            <a:ext cx="7813873" cy="720502"/>
          </a:xfrm>
        </p:spPr>
        <p:txBody>
          <a:bodyPr/>
          <a:lstStyle/>
          <a:p>
            <a:pPr>
              <a:spcBef>
                <a:spcPct val="50000"/>
              </a:spcBef>
            </a:pPr>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Gerçekleştirilen faaliyetler ve </a:t>
            </a:r>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sonuçları;</a:t>
            </a:r>
            <a:endParaRPr lang="tr-TR" sz="2000" dirty="0" smtClean="0">
              <a:latin typeface="Calibri" pitchFamily="34" charset="0"/>
            </a:endParaRPr>
          </a:p>
        </p:txBody>
      </p:sp>
      <p:sp>
        <p:nvSpPr>
          <p:cNvPr id="4" name="3 Dikdörtgen"/>
          <p:cNvSpPr/>
          <p:nvPr/>
        </p:nvSpPr>
        <p:spPr>
          <a:xfrm>
            <a:off x="683568" y="1916832"/>
            <a:ext cx="7992888" cy="3600986"/>
          </a:xfrm>
          <a:prstGeom prst="rect">
            <a:avLst/>
          </a:prstGeom>
        </p:spPr>
        <p:txBody>
          <a:bodyPr wrap="square">
            <a:spAutoFit/>
          </a:bodyPr>
          <a:lstStyle/>
          <a:p>
            <a:pPr>
              <a:spcBef>
                <a:spcPct val="50000"/>
              </a:spcBef>
            </a:pPr>
            <a:r>
              <a:rPr lang="tr-TR" sz="2400" b="1" u="sng" dirty="0" smtClean="0">
                <a:solidFill>
                  <a:srgbClr val="0070C0"/>
                </a:solidFill>
                <a:effectLst>
                  <a:outerShdw blurRad="38100" dist="38100" dir="2700000" algn="tl">
                    <a:srgbClr val="000000">
                      <a:alpha val="43137"/>
                    </a:srgbClr>
                  </a:outerShdw>
                </a:effectLst>
                <a:latin typeface="Calibri" pitchFamily="34" charset="0"/>
              </a:rPr>
              <a:t>2 - Tanıtım ve Görsel Faaliyetler:</a:t>
            </a:r>
          </a:p>
          <a:p>
            <a:pPr>
              <a:spcBef>
                <a:spcPct val="50000"/>
              </a:spcBef>
              <a:buFont typeface="Arial" charset="0"/>
              <a:buChar char="•"/>
            </a:pPr>
            <a:r>
              <a:rPr lang="tr-TR" sz="2400" b="1" dirty="0" smtClean="0">
                <a:solidFill>
                  <a:srgbClr val="0070C0"/>
                </a:solidFill>
                <a:effectLst>
                  <a:outerShdw blurRad="38100" dist="38100" dir="2700000" algn="tl">
                    <a:srgbClr val="000000">
                      <a:alpha val="43137"/>
                    </a:srgbClr>
                  </a:outerShdw>
                </a:effectLst>
                <a:latin typeface="Calibri" pitchFamily="34" charset="0"/>
              </a:rPr>
              <a:t> Başlangıç </a:t>
            </a:r>
            <a:r>
              <a:rPr lang="tr-TR" sz="2400" b="1" dirty="0" smtClean="0">
                <a:solidFill>
                  <a:srgbClr val="0070C0"/>
                </a:solidFill>
                <a:effectLst>
                  <a:outerShdw blurRad="38100" dist="38100" dir="2700000" algn="tl">
                    <a:srgbClr val="000000">
                      <a:alpha val="43137"/>
                    </a:srgbClr>
                  </a:outerShdw>
                </a:effectLst>
                <a:latin typeface="Calibri" pitchFamily="34" charset="0"/>
              </a:rPr>
              <a:t>Toplantısı; 17 Ocak 2013’te projenin açılış toplantısı yapılmıştır. Çaycuma’da Belçikalı Ortağımızın ve Zonguldak Valisi, Çaycuma Kaymakamı, Bölge Belediye Başkanları ve çok sayıda firma temsilcisinden oluşan davetlinin katıldığı bu toplantı ile projenin duyurusu ve tanıtımını </a:t>
            </a:r>
            <a:r>
              <a:rPr lang="tr-TR" sz="2400" b="1" dirty="0" smtClean="0">
                <a:solidFill>
                  <a:srgbClr val="0070C0"/>
                </a:solidFill>
                <a:effectLst>
                  <a:outerShdw blurRad="38100" dist="38100" dir="2700000" algn="tl">
                    <a:srgbClr val="000000">
                      <a:alpha val="43137"/>
                    </a:srgbClr>
                  </a:outerShdw>
                </a:effectLst>
                <a:latin typeface="Calibri" pitchFamily="34" charset="0"/>
              </a:rPr>
              <a:t>hızlandırmıştır. </a:t>
            </a:r>
            <a:r>
              <a:rPr lang="tr-TR" sz="2400" b="1" dirty="0" smtClean="0">
                <a:solidFill>
                  <a:srgbClr val="0070C0"/>
                </a:solidFill>
                <a:effectLst>
                  <a:outerShdw blurRad="38100" dist="38100" dir="2700000" algn="tl">
                    <a:srgbClr val="000000">
                      <a:alpha val="43137"/>
                    </a:srgbClr>
                  </a:outerShdw>
                </a:effectLst>
                <a:latin typeface="Calibri" pitchFamily="34" charset="0"/>
              </a:rPr>
              <a:t>Ayrıca, bu toplantı sonrasında çıkan gazete haberleri de KOBİ’lerin ilgisini de projedeki faaliyetlere çekmiştir. </a:t>
            </a:r>
            <a:r>
              <a:rPr lang="tr-TR" sz="2400" b="1" u="sng" dirty="0" smtClean="0">
                <a:solidFill>
                  <a:srgbClr val="0070C0"/>
                </a:solidFill>
                <a:effectLst>
                  <a:outerShdw blurRad="38100" dist="38100" dir="2700000" algn="tl">
                    <a:srgbClr val="000000">
                      <a:alpha val="43137"/>
                    </a:srgbClr>
                  </a:outerShdw>
                </a:effectLst>
                <a:latin typeface="Calibri"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539551" y="1052736"/>
            <a:ext cx="7813873" cy="720502"/>
          </a:xfrm>
        </p:spPr>
        <p:txBody>
          <a:bodyPr/>
          <a:lstStyle/>
          <a:p>
            <a:pPr>
              <a:spcBef>
                <a:spcPct val="50000"/>
              </a:spcBef>
            </a:pPr>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Gerçekleştirilen faaliyetler ve </a:t>
            </a:r>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sonuçları;</a:t>
            </a:r>
            <a:endParaRPr lang="tr-TR" sz="2000" dirty="0" smtClean="0">
              <a:latin typeface="Calibri" pitchFamily="34" charset="0"/>
            </a:endParaRPr>
          </a:p>
        </p:txBody>
      </p:sp>
      <p:sp>
        <p:nvSpPr>
          <p:cNvPr id="16386" name="Text Box 4"/>
          <p:cNvSpPr txBox="1">
            <a:spLocks noChangeArrowheads="1"/>
          </p:cNvSpPr>
          <p:nvPr/>
        </p:nvSpPr>
        <p:spPr bwMode="auto">
          <a:xfrm>
            <a:off x="539552" y="1988840"/>
            <a:ext cx="8208912" cy="3785652"/>
          </a:xfrm>
          <a:prstGeom prst="rect">
            <a:avLst/>
          </a:prstGeom>
          <a:noFill/>
          <a:ln w="9525">
            <a:noFill/>
            <a:miter lim="800000"/>
            <a:headEnd/>
            <a:tailEnd/>
          </a:ln>
        </p:spPr>
        <p:txBody>
          <a:bodyPr wrap="square">
            <a:spAutoFit/>
          </a:bodyPr>
          <a:lstStyle/>
          <a:p>
            <a:pPr>
              <a:spcBef>
                <a:spcPct val="50000"/>
              </a:spcBef>
              <a:buFont typeface="Arial" charset="0"/>
              <a:buChar char="•"/>
            </a:pP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a:buFont typeface="Arial" charset="0"/>
              <a:buChar char="•"/>
              <a:defRPr/>
            </a:pPr>
            <a:r>
              <a:rPr lang="tr-TR" sz="2400" b="1" dirty="0" smtClean="0">
                <a:solidFill>
                  <a:srgbClr val="0070C0"/>
                </a:solidFill>
                <a:effectLst>
                  <a:outerShdw blurRad="38100" dist="38100" dir="2700000" algn="tl">
                    <a:srgbClr val="000000">
                      <a:alpha val="43137"/>
                    </a:srgbClr>
                  </a:outerShdw>
                </a:effectLst>
                <a:latin typeface="Calibri" pitchFamily="34" charset="0"/>
              </a:rPr>
              <a:t>Afiş çalışmaları </a:t>
            </a:r>
            <a:r>
              <a:rPr lang="tr-TR" sz="2400" b="1" dirty="0" smtClean="0">
                <a:solidFill>
                  <a:srgbClr val="0070C0"/>
                </a:solidFill>
                <a:effectLst>
                  <a:outerShdw blurRad="38100" dist="38100" dir="2700000" algn="tl">
                    <a:srgbClr val="000000">
                      <a:alpha val="43137"/>
                    </a:srgbClr>
                  </a:outerShdw>
                </a:effectLst>
                <a:latin typeface="Calibri" pitchFamily="34" charset="0"/>
              </a:rPr>
              <a:t>yapılmıştır; öncelikle</a:t>
            </a:r>
            <a:r>
              <a:rPr lang="tr-TR" sz="2400" b="1" dirty="0" smtClean="0">
                <a:solidFill>
                  <a:srgbClr val="0070C0"/>
                </a:solidFill>
                <a:effectLst>
                  <a:outerShdw blurRad="38100" dist="38100" dir="2700000" algn="tl">
                    <a:srgbClr val="000000">
                      <a:alpha val="43137"/>
                    </a:srgbClr>
                  </a:outerShdw>
                </a:effectLst>
                <a:latin typeface="Calibri" pitchFamily="34" charset="0"/>
              </a:rPr>
              <a:t>, iki adet afiş asılmıştır. Bu afişlerde Türkiye Cumhuriyeti, AB, MHİB, Avrupa Sanayi ve Ticaret Odaları Birliği, Çaycuma TSO ve Türkiye Odalar ve Borsalar Birliğinin logoları vardır. Ayrıca Proje Ofisinde Türk ve AB bayrağı bulunmaktadır.</a:t>
            </a:r>
          </a:p>
          <a:p>
            <a:pPr eaLnBrk="1" hangingPunct="1">
              <a:defRPr/>
            </a:pP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eaLnBrk="1" hangingPunct="1">
              <a:buFont typeface="Arial" charset="0"/>
              <a:buChar char="•"/>
              <a:defRPr/>
            </a:pPr>
            <a:r>
              <a:rPr lang="tr-TR" sz="2400" b="1" dirty="0" smtClean="0">
                <a:solidFill>
                  <a:srgbClr val="0070C0"/>
                </a:solidFill>
                <a:effectLst>
                  <a:outerShdw blurRad="38100" dist="38100" dir="2700000" algn="tl">
                    <a:srgbClr val="000000">
                      <a:alpha val="43137"/>
                    </a:srgbClr>
                  </a:outerShdw>
                </a:effectLst>
                <a:latin typeface="Calibri" pitchFamily="34" charset="0"/>
              </a:rPr>
              <a:t> </a:t>
            </a:r>
            <a:r>
              <a:rPr lang="tr-TR" sz="2400" b="1" dirty="0" smtClean="0">
                <a:solidFill>
                  <a:srgbClr val="0070C0"/>
                </a:solidFill>
                <a:effectLst>
                  <a:outerShdw blurRad="38100" dist="38100" dir="2700000" algn="tl">
                    <a:srgbClr val="000000">
                      <a:alpha val="43137"/>
                    </a:srgbClr>
                  </a:outerShdw>
                </a:effectLst>
                <a:latin typeface="Calibri" pitchFamily="34" charset="0"/>
              </a:rPr>
              <a:t>İçinde kalem, defter ve takvim bulunan 200 set hazırlanmıştır. Bunlar atölyelerde, seminer ve kapanış toplantılarında dağıtılacaktır.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Gerçekleştirilen faaliyetler ve sonuçları;</a:t>
            </a:r>
            <a:endParaRPr lang="tr-TR" sz="2000" dirty="0" smtClean="0"/>
          </a:p>
        </p:txBody>
      </p:sp>
      <p:sp>
        <p:nvSpPr>
          <p:cNvPr id="5" name="4 Dikdörtgen"/>
          <p:cNvSpPr/>
          <p:nvPr/>
        </p:nvSpPr>
        <p:spPr>
          <a:xfrm>
            <a:off x="467544" y="1772816"/>
            <a:ext cx="8136904" cy="4154984"/>
          </a:xfrm>
          <a:prstGeom prst="rect">
            <a:avLst/>
          </a:prstGeom>
        </p:spPr>
        <p:txBody>
          <a:bodyPr wrap="square">
            <a:spAutoFit/>
          </a:bodyPr>
          <a:lstStyle/>
          <a:p>
            <a:pPr eaLnBrk="1" hangingPunct="1">
              <a:defRPr/>
            </a:pP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eaLnBrk="1" hangingPunct="1">
              <a:buFont typeface="Arial" charset="0"/>
              <a:buChar char="•"/>
              <a:defRPr/>
            </a:pPr>
            <a:r>
              <a:rPr lang="tr-TR" sz="2400" b="1" dirty="0" smtClean="0">
                <a:solidFill>
                  <a:srgbClr val="0070C0"/>
                </a:solidFill>
                <a:effectLst>
                  <a:outerShdw blurRad="38100" dist="38100" dir="2700000" algn="tl">
                    <a:srgbClr val="000000">
                      <a:alpha val="43137"/>
                    </a:srgbClr>
                  </a:outerShdw>
                </a:effectLst>
                <a:latin typeface="Calibri" pitchFamily="34" charset="0"/>
              </a:rPr>
              <a:t> 1200 Türkçe broşür, 3000 İngilizce broşür Çaycuma’daki ve </a:t>
            </a:r>
            <a:r>
              <a:rPr lang="tr-TR" sz="2400" b="1" dirty="0" err="1" smtClean="0">
                <a:solidFill>
                  <a:srgbClr val="0070C0"/>
                </a:solidFill>
                <a:effectLst>
                  <a:outerShdw blurRad="38100" dist="38100" dir="2700000" algn="tl">
                    <a:srgbClr val="000000">
                      <a:alpha val="43137"/>
                    </a:srgbClr>
                  </a:outerShdw>
                </a:effectLst>
                <a:latin typeface="Calibri" pitchFamily="34" charset="0"/>
              </a:rPr>
              <a:t>Antwerp’deki</a:t>
            </a:r>
            <a:r>
              <a:rPr lang="tr-TR" sz="2400" b="1" dirty="0" smtClean="0">
                <a:solidFill>
                  <a:srgbClr val="0070C0"/>
                </a:solidFill>
                <a:effectLst>
                  <a:outerShdw blurRad="38100" dist="38100" dir="2700000" algn="tl">
                    <a:srgbClr val="000000">
                      <a:alpha val="43137"/>
                    </a:srgbClr>
                  </a:outerShdw>
                </a:effectLst>
                <a:latin typeface="Calibri" pitchFamily="34" charset="0"/>
              </a:rPr>
              <a:t> </a:t>
            </a:r>
            <a:r>
              <a:rPr lang="tr-TR" sz="2400" b="1" dirty="0" smtClean="0">
                <a:solidFill>
                  <a:srgbClr val="0070C0"/>
                </a:solidFill>
                <a:effectLst>
                  <a:outerShdw blurRad="38100" dist="38100" dir="2700000" algn="tl">
                    <a:srgbClr val="000000">
                      <a:alpha val="43137"/>
                    </a:srgbClr>
                  </a:outerShdw>
                </a:effectLst>
                <a:latin typeface="Calibri" pitchFamily="34" charset="0"/>
              </a:rPr>
              <a:t>KOBİ’lere </a:t>
            </a:r>
            <a:r>
              <a:rPr lang="tr-TR" sz="2400" b="1" dirty="0" smtClean="0">
                <a:solidFill>
                  <a:srgbClr val="0070C0"/>
                </a:solidFill>
                <a:effectLst>
                  <a:outerShdw blurRad="38100" dist="38100" dir="2700000" algn="tl">
                    <a:srgbClr val="000000">
                      <a:alpha val="43137"/>
                    </a:srgbClr>
                  </a:outerShdw>
                </a:effectLst>
                <a:latin typeface="Calibri" pitchFamily="34" charset="0"/>
              </a:rPr>
              <a:t>dağıtılmak üzere bastırılmıştır. </a:t>
            </a:r>
          </a:p>
          <a:p>
            <a:pPr eaLnBrk="1" hangingPunct="1">
              <a:defRPr/>
            </a:pP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eaLnBrk="1" hangingPunct="1">
              <a:buFont typeface="Arial" charset="0"/>
              <a:buChar char="•"/>
              <a:defRPr/>
            </a:pPr>
            <a:r>
              <a:rPr lang="tr-TR" sz="2400" b="1" dirty="0" smtClean="0">
                <a:solidFill>
                  <a:srgbClr val="0070C0"/>
                </a:solidFill>
                <a:effectLst>
                  <a:outerShdw blurRad="38100" dist="38100" dir="2700000" algn="tl">
                    <a:srgbClr val="000000">
                      <a:alpha val="43137"/>
                    </a:srgbClr>
                  </a:outerShdw>
                </a:effectLst>
                <a:latin typeface="Calibri" pitchFamily="34" charset="0"/>
              </a:rPr>
              <a:t>Projenin açılış </a:t>
            </a:r>
            <a:r>
              <a:rPr lang="tr-TR" sz="2400" b="1" dirty="0" smtClean="0">
                <a:solidFill>
                  <a:srgbClr val="0070C0"/>
                </a:solidFill>
                <a:effectLst>
                  <a:outerShdw blurRad="38100" dist="38100" dir="2700000" algn="tl">
                    <a:srgbClr val="000000">
                      <a:alpha val="43137"/>
                    </a:srgbClr>
                  </a:outerShdw>
                </a:effectLst>
                <a:latin typeface="Calibri" pitchFamily="34" charset="0"/>
              </a:rPr>
              <a:t>toplantısının ardından, </a:t>
            </a:r>
            <a:r>
              <a:rPr lang="tr-TR" sz="2400" b="1" dirty="0" smtClean="0">
                <a:solidFill>
                  <a:srgbClr val="0070C0"/>
                </a:solidFill>
                <a:effectLst>
                  <a:outerShdw blurRad="38100" dist="38100" dir="2700000" algn="tl">
                    <a:srgbClr val="000000">
                      <a:alpha val="43137"/>
                    </a:srgbClr>
                  </a:outerShdw>
                </a:effectLst>
                <a:latin typeface="Calibri" pitchFamily="34" charset="0"/>
              </a:rPr>
              <a:t>diğer çalışma ve toplantıları ile ilgili haberler hazırlanıp ulusal ve uluslararası basına dağıtılmaktadır.</a:t>
            </a:r>
          </a:p>
          <a:p>
            <a:pPr eaLnBrk="1" hangingPunct="1">
              <a:defRPr/>
            </a:pP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eaLnBrk="1" hangingPunct="1">
              <a:buFont typeface="Arial" charset="0"/>
              <a:buChar char="•"/>
              <a:defRPr/>
            </a:pPr>
            <a:r>
              <a:rPr lang="tr-TR" sz="2400" b="1" dirty="0" smtClean="0">
                <a:solidFill>
                  <a:srgbClr val="0070C0"/>
                </a:solidFill>
                <a:effectLst>
                  <a:outerShdw blurRad="38100" dist="38100" dir="2700000" algn="tl">
                    <a:srgbClr val="000000">
                      <a:alpha val="43137"/>
                    </a:srgbClr>
                  </a:outerShdw>
                </a:effectLst>
                <a:latin typeface="Calibri" pitchFamily="34" charset="0"/>
              </a:rPr>
              <a:t>Ayrıca bir Proje Bülteni 2 ayda bir çıkarılmakta ve Çaycumalı firmalara ulaştırılmaktadır. Böylece proje ve gelişmeleri hakkında Çaycuma TSO üyeleri haberdar edilmektedir. </a:t>
            </a:r>
            <a:endParaRPr lang="tr-TR" sz="2400" b="1" dirty="0" smtClean="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407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Gerçekleştirilen faaliyetler ve sonuçları;</a:t>
            </a:r>
            <a:endParaRPr lang="tr-TR" sz="2000" dirty="0" smtClean="0"/>
          </a:p>
        </p:txBody>
      </p:sp>
      <p:sp>
        <p:nvSpPr>
          <p:cNvPr id="17410" name="Rectangle 3"/>
          <p:cNvSpPr txBox="1">
            <a:spLocks noChangeArrowheads="1"/>
          </p:cNvSpPr>
          <p:nvPr/>
        </p:nvSpPr>
        <p:spPr bwMode="auto">
          <a:xfrm>
            <a:off x="468313" y="2133600"/>
            <a:ext cx="8001000" cy="1963738"/>
          </a:xfrm>
          <a:prstGeom prst="rect">
            <a:avLst/>
          </a:prstGeom>
          <a:noFill/>
          <a:ln w="9525">
            <a:noFill/>
            <a:miter lim="800000"/>
            <a:headEnd/>
            <a:tailEnd/>
          </a:ln>
        </p:spPr>
        <p:txBody>
          <a:bodyPr/>
          <a:lstStyle/>
          <a:p>
            <a:pPr algn="ctr">
              <a:spcBef>
                <a:spcPct val="20000"/>
              </a:spcBef>
              <a:buClr>
                <a:schemeClr val="accent2"/>
              </a:buClr>
              <a:buFont typeface="Wingdings" pitchFamily="2" charset="2"/>
              <a:buChar char="•"/>
            </a:pPr>
            <a:endParaRPr lang="en-US" sz="2900">
              <a:solidFill>
                <a:schemeClr val="hlink"/>
              </a:solidFill>
              <a:latin typeface="Verdana" pitchFamily="34" charset="0"/>
            </a:endParaRPr>
          </a:p>
        </p:txBody>
      </p:sp>
      <p:sp>
        <p:nvSpPr>
          <p:cNvPr id="5" name="4 Dikdörtgen"/>
          <p:cNvSpPr/>
          <p:nvPr/>
        </p:nvSpPr>
        <p:spPr>
          <a:xfrm>
            <a:off x="467544" y="1988840"/>
            <a:ext cx="8136904" cy="2677656"/>
          </a:xfrm>
          <a:prstGeom prst="rect">
            <a:avLst/>
          </a:prstGeom>
        </p:spPr>
        <p:txBody>
          <a:bodyPr wrap="square">
            <a:spAutoFit/>
          </a:bodyPr>
          <a:lstStyle/>
          <a:p>
            <a:pPr>
              <a:buFont typeface="Arial" charset="0"/>
              <a:buNone/>
              <a:defRPr/>
            </a:pPr>
            <a:r>
              <a:rPr lang="tr-TR" sz="2400" b="1" u="sng" dirty="0" smtClean="0">
                <a:solidFill>
                  <a:srgbClr val="0070C0"/>
                </a:solidFill>
                <a:effectLst>
                  <a:outerShdw blurRad="38100" dist="38100" dir="2700000" algn="tl">
                    <a:srgbClr val="000000">
                      <a:alpha val="43137"/>
                    </a:srgbClr>
                  </a:outerShdw>
                </a:effectLst>
                <a:latin typeface="Calibri" pitchFamily="34" charset="0"/>
              </a:rPr>
              <a:t>Gözlem Gezisi;</a:t>
            </a:r>
            <a:endParaRPr lang="tr-TR" sz="2400" b="1" u="sng" dirty="0" smtClean="0">
              <a:solidFill>
                <a:srgbClr val="0070C0"/>
              </a:solidFill>
              <a:effectLst>
                <a:outerShdw blurRad="38100" dist="38100" dir="2700000" algn="tl">
                  <a:srgbClr val="000000">
                    <a:alpha val="43137"/>
                  </a:srgbClr>
                </a:outerShdw>
              </a:effectLst>
              <a:latin typeface="Calibri" pitchFamily="34" charset="0"/>
            </a:endParaRPr>
          </a:p>
          <a:p>
            <a:pPr>
              <a:buFont typeface="Arial" charset="0"/>
              <a:buNone/>
              <a:defRPr/>
            </a:pPr>
            <a:endParaRPr lang="tr-TR" sz="2400" dirty="0" smtClean="0">
              <a:solidFill>
                <a:srgbClr val="0070C0"/>
              </a:solidFill>
              <a:effectLst>
                <a:outerShdw blurRad="38100" dist="38100" dir="2700000" algn="tl">
                  <a:srgbClr val="000000">
                    <a:alpha val="43137"/>
                  </a:srgbClr>
                </a:outerShdw>
              </a:effectLst>
              <a:latin typeface="Calibri" pitchFamily="34" charset="0"/>
            </a:endParaRPr>
          </a:p>
          <a:p>
            <a:pPr>
              <a:buFont typeface="Arial" charset="0"/>
              <a:buNone/>
              <a:defRPr/>
            </a:pPr>
            <a:r>
              <a:rPr lang="tr-TR" sz="2400" b="1" dirty="0" smtClean="0">
                <a:solidFill>
                  <a:srgbClr val="0070C0"/>
                </a:solidFill>
                <a:effectLst>
                  <a:outerShdw blurRad="38100" dist="38100" dir="2700000" algn="tl">
                    <a:srgbClr val="000000">
                      <a:alpha val="43137"/>
                    </a:srgbClr>
                  </a:outerShdw>
                </a:effectLst>
                <a:latin typeface="Calibri" pitchFamily="34" charset="0"/>
              </a:rPr>
              <a:t>24-30 Haziran tarihleri arasında Çaycuma </a:t>
            </a:r>
            <a:r>
              <a:rPr lang="tr-TR" sz="2400" b="1" dirty="0" err="1" smtClean="0">
                <a:solidFill>
                  <a:srgbClr val="0070C0"/>
                </a:solidFill>
                <a:effectLst>
                  <a:outerShdw blurRad="38100" dist="38100" dir="2700000" algn="tl">
                    <a:srgbClr val="000000">
                      <a:alpha val="43137"/>
                    </a:srgbClr>
                  </a:outerShdw>
                </a:effectLst>
                <a:latin typeface="Calibri" pitchFamily="34" charset="0"/>
              </a:rPr>
              <a:t>TSO’dan</a:t>
            </a:r>
            <a:r>
              <a:rPr lang="tr-TR" sz="2400" b="1" dirty="0" smtClean="0">
                <a:solidFill>
                  <a:srgbClr val="0070C0"/>
                </a:solidFill>
                <a:effectLst>
                  <a:outerShdw blurRad="38100" dist="38100" dir="2700000" algn="tl">
                    <a:srgbClr val="000000">
                      <a:alpha val="43137"/>
                    </a:srgbClr>
                  </a:outerShdw>
                </a:effectLst>
                <a:latin typeface="Calibri" pitchFamily="34" charset="0"/>
              </a:rPr>
              <a:t> teknik grup </a:t>
            </a:r>
            <a:r>
              <a:rPr lang="tr-TR" sz="2400" b="1" dirty="0" smtClean="0">
                <a:solidFill>
                  <a:srgbClr val="0070C0"/>
                </a:solidFill>
                <a:effectLst>
                  <a:outerShdw blurRad="38100" dist="38100" dir="2700000" algn="tl">
                    <a:srgbClr val="000000">
                      <a:alpha val="43137"/>
                    </a:srgbClr>
                  </a:outerShdw>
                </a:effectLst>
                <a:latin typeface="Calibri" pitchFamily="34" charset="0"/>
              </a:rPr>
              <a:t>6 </a:t>
            </a:r>
            <a:r>
              <a:rPr lang="tr-TR" sz="2400" b="1" dirty="0" smtClean="0">
                <a:solidFill>
                  <a:srgbClr val="0070C0"/>
                </a:solidFill>
                <a:effectLst>
                  <a:outerShdw blurRad="38100" dist="38100" dir="2700000" algn="tl">
                    <a:srgbClr val="000000">
                      <a:alpha val="43137"/>
                    </a:srgbClr>
                  </a:outerShdw>
                </a:effectLst>
                <a:latin typeface="Calibri" pitchFamily="34" charset="0"/>
              </a:rPr>
              <a:t>gün sürecek bir </a:t>
            </a:r>
            <a:r>
              <a:rPr lang="tr-TR" sz="2400" b="1" dirty="0" smtClean="0">
                <a:solidFill>
                  <a:srgbClr val="0070C0"/>
                </a:solidFill>
                <a:effectLst>
                  <a:outerShdw blurRad="38100" dist="38100" dir="2700000" algn="tl">
                    <a:srgbClr val="000000">
                      <a:alpha val="43137"/>
                    </a:srgbClr>
                  </a:outerShdw>
                </a:effectLst>
                <a:latin typeface="Calibri" pitchFamily="34" charset="0"/>
              </a:rPr>
              <a:t>gözlem </a:t>
            </a:r>
            <a:r>
              <a:rPr lang="tr-TR" sz="2400" b="1" dirty="0" smtClean="0">
                <a:solidFill>
                  <a:srgbClr val="0070C0"/>
                </a:solidFill>
                <a:effectLst>
                  <a:outerShdw blurRad="38100" dist="38100" dir="2700000" algn="tl">
                    <a:srgbClr val="000000">
                      <a:alpha val="43137"/>
                    </a:srgbClr>
                  </a:outerShdw>
                </a:effectLst>
                <a:latin typeface="Calibri" pitchFamily="34" charset="0"/>
              </a:rPr>
              <a:t>gezisine katılmışlardır.  4 kişilik bir teknik grup ve Proje Koordinatörü </a:t>
            </a:r>
            <a:r>
              <a:rPr lang="tr-TR" sz="2400" b="1" dirty="0" err="1" smtClean="0">
                <a:solidFill>
                  <a:srgbClr val="0070C0"/>
                </a:solidFill>
                <a:effectLst>
                  <a:outerShdw blurRad="38100" dist="38100" dir="2700000" algn="tl">
                    <a:srgbClr val="000000">
                      <a:alpha val="43137"/>
                    </a:srgbClr>
                  </a:outerShdw>
                </a:effectLst>
                <a:latin typeface="Calibri" pitchFamily="34" charset="0"/>
              </a:rPr>
              <a:t>Antwerp</a:t>
            </a:r>
            <a:r>
              <a:rPr lang="tr-TR" sz="2400" b="1" dirty="0" smtClean="0">
                <a:solidFill>
                  <a:srgbClr val="0070C0"/>
                </a:solidFill>
                <a:effectLst>
                  <a:outerShdw blurRad="38100" dist="38100" dir="2700000" algn="tl">
                    <a:srgbClr val="000000">
                      <a:alpha val="43137"/>
                    </a:srgbClr>
                  </a:outerShdw>
                </a:effectLst>
                <a:latin typeface="Calibri" pitchFamily="34" charset="0"/>
              </a:rPr>
              <a:t>-</a:t>
            </a:r>
            <a:r>
              <a:rPr lang="tr-TR" sz="2400" b="1" dirty="0" err="1" smtClean="0">
                <a:solidFill>
                  <a:srgbClr val="0070C0"/>
                </a:solidFill>
                <a:effectLst>
                  <a:outerShdw blurRad="38100" dist="38100" dir="2700000" algn="tl">
                    <a:srgbClr val="000000">
                      <a:alpha val="43137"/>
                    </a:srgbClr>
                  </a:outerShdw>
                </a:effectLst>
                <a:latin typeface="Calibri" pitchFamily="34" charset="0"/>
              </a:rPr>
              <a:t>Waasland’a</a:t>
            </a:r>
            <a:r>
              <a:rPr lang="tr-TR" sz="2400" b="1" dirty="0" smtClean="0">
                <a:solidFill>
                  <a:srgbClr val="0070C0"/>
                </a:solidFill>
                <a:effectLst>
                  <a:outerShdw blurRad="38100" dist="38100" dir="2700000" algn="tl">
                    <a:srgbClr val="000000">
                      <a:alpha val="43137"/>
                    </a:srgbClr>
                  </a:outerShdw>
                </a:effectLst>
                <a:latin typeface="Calibri" pitchFamily="34" charset="0"/>
              </a:rPr>
              <a:t> giderek VOKA </a:t>
            </a:r>
            <a:r>
              <a:rPr lang="tr-TR" sz="2400" b="1" dirty="0" err="1" smtClean="0">
                <a:solidFill>
                  <a:srgbClr val="0070C0"/>
                </a:solidFill>
                <a:effectLst>
                  <a:outerShdw blurRad="38100" dist="38100" dir="2700000" algn="tl">
                    <a:srgbClr val="000000">
                      <a:alpha val="43137"/>
                    </a:srgbClr>
                  </a:outerShdw>
                </a:effectLst>
                <a:latin typeface="Calibri" pitchFamily="34" charset="0"/>
              </a:rPr>
              <a:t>TSO’nun</a:t>
            </a:r>
            <a:r>
              <a:rPr lang="tr-TR" sz="2400" b="1" dirty="0" smtClean="0">
                <a:solidFill>
                  <a:srgbClr val="0070C0"/>
                </a:solidFill>
                <a:effectLst>
                  <a:outerShdw blurRad="38100" dist="38100" dir="2700000" algn="tl">
                    <a:srgbClr val="000000">
                      <a:alpha val="43137"/>
                    </a:srgbClr>
                  </a:outerShdw>
                </a:effectLst>
                <a:latin typeface="Calibri" pitchFamily="34" charset="0"/>
              </a:rPr>
              <a:t> 25 </a:t>
            </a:r>
            <a:r>
              <a:rPr lang="tr-TR" sz="2400" b="1" dirty="0" smtClean="0">
                <a:solidFill>
                  <a:srgbClr val="0070C0"/>
                </a:solidFill>
                <a:effectLst>
                  <a:outerShdw blurRad="38100" dist="38100" dir="2700000" algn="tl">
                    <a:srgbClr val="000000">
                      <a:alpha val="43137"/>
                    </a:srgbClr>
                  </a:outerShdw>
                </a:effectLst>
                <a:latin typeface="Calibri" pitchFamily="34" charset="0"/>
              </a:rPr>
              <a:t>üyesini ziyaret etmiştir. </a:t>
            </a: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a:buFont typeface="Arial" charset="0"/>
              <a:buNone/>
              <a:defRPr/>
            </a:pP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xmlns="" val="37407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Karşılaşılan güçlükler;</a:t>
            </a:r>
          </a:p>
        </p:txBody>
      </p:sp>
      <p:sp>
        <p:nvSpPr>
          <p:cNvPr id="17410" name="Rectangle 3"/>
          <p:cNvSpPr txBox="1">
            <a:spLocks noChangeArrowheads="1"/>
          </p:cNvSpPr>
          <p:nvPr/>
        </p:nvSpPr>
        <p:spPr bwMode="auto">
          <a:xfrm>
            <a:off x="468313" y="2133600"/>
            <a:ext cx="8001000" cy="1963738"/>
          </a:xfrm>
          <a:prstGeom prst="rect">
            <a:avLst/>
          </a:prstGeom>
          <a:noFill/>
          <a:ln w="9525">
            <a:noFill/>
            <a:miter lim="800000"/>
            <a:headEnd/>
            <a:tailEnd/>
          </a:ln>
        </p:spPr>
        <p:txBody>
          <a:bodyPr/>
          <a:lstStyle/>
          <a:p>
            <a:pPr algn="ctr">
              <a:spcBef>
                <a:spcPct val="20000"/>
              </a:spcBef>
              <a:buClr>
                <a:schemeClr val="accent2"/>
              </a:buClr>
              <a:buFont typeface="Wingdings" pitchFamily="2" charset="2"/>
              <a:buChar char="•"/>
            </a:pPr>
            <a:endParaRPr lang="en-US" sz="2900">
              <a:solidFill>
                <a:schemeClr val="hlink"/>
              </a:solidFill>
              <a:latin typeface="Verdana" pitchFamily="34" charset="0"/>
            </a:endParaRPr>
          </a:p>
        </p:txBody>
      </p:sp>
      <p:sp>
        <p:nvSpPr>
          <p:cNvPr id="4" name="3 Dikdörtgen"/>
          <p:cNvSpPr/>
          <p:nvPr/>
        </p:nvSpPr>
        <p:spPr>
          <a:xfrm>
            <a:off x="539552" y="1916832"/>
            <a:ext cx="8064895" cy="3785652"/>
          </a:xfrm>
          <a:prstGeom prst="rect">
            <a:avLst/>
          </a:prstGeom>
        </p:spPr>
        <p:txBody>
          <a:bodyPr wrap="square">
            <a:spAutoFit/>
          </a:bodyPr>
          <a:lstStyle/>
          <a:p>
            <a:pPr>
              <a:buFont typeface="Arial" charset="0"/>
              <a:buChar char="•"/>
            </a:pPr>
            <a:r>
              <a:rPr lang="tr-TR" sz="2400" dirty="0" smtClean="0">
                <a:solidFill>
                  <a:srgbClr val="0070C0"/>
                </a:solidFill>
                <a:latin typeface="Calibri" pitchFamily="34" charset="0"/>
              </a:rPr>
              <a:t> </a:t>
            </a:r>
            <a:r>
              <a:rPr lang="tr-TR" sz="2400" b="1" dirty="0" smtClean="0">
                <a:solidFill>
                  <a:srgbClr val="0070C0"/>
                </a:solidFill>
                <a:effectLst>
                  <a:outerShdw blurRad="38100" dist="38100" dir="2700000" algn="tl">
                    <a:srgbClr val="000000">
                      <a:alpha val="43137"/>
                    </a:srgbClr>
                  </a:outerShdw>
                </a:effectLst>
                <a:latin typeface="Calibri" pitchFamily="34" charset="0"/>
              </a:rPr>
              <a:t>Türk Firmaların uluslararası  </a:t>
            </a:r>
            <a:r>
              <a:rPr lang="tr-TR" sz="2400" b="1" dirty="0" smtClean="0">
                <a:solidFill>
                  <a:srgbClr val="0070C0"/>
                </a:solidFill>
                <a:effectLst>
                  <a:outerShdw blurRad="38100" dist="38100" dir="2700000" algn="tl">
                    <a:srgbClr val="000000">
                      <a:alpha val="43137"/>
                    </a:srgbClr>
                  </a:outerShdw>
                </a:effectLst>
                <a:latin typeface="Calibri" pitchFamily="34" charset="0"/>
              </a:rPr>
              <a:t>ticaretle ilgili bilgi ve cesaret </a:t>
            </a:r>
            <a:r>
              <a:rPr lang="tr-TR" sz="2400" b="1" dirty="0" smtClean="0">
                <a:solidFill>
                  <a:srgbClr val="0070C0"/>
                </a:solidFill>
                <a:effectLst>
                  <a:outerShdw blurRad="38100" dist="38100" dir="2700000" algn="tl">
                    <a:srgbClr val="000000">
                      <a:alpha val="43137"/>
                    </a:srgbClr>
                  </a:outerShdw>
                </a:effectLst>
                <a:latin typeface="Calibri" pitchFamily="34" charset="0"/>
              </a:rPr>
              <a:t>eksikliği</a:t>
            </a:r>
            <a:r>
              <a:rPr lang="tr-TR" sz="2400" b="1" dirty="0" smtClean="0">
                <a:solidFill>
                  <a:srgbClr val="0070C0"/>
                </a:solidFill>
                <a:effectLst>
                  <a:outerShdw blurRad="38100" dist="38100" dir="2700000" algn="tl">
                    <a:srgbClr val="000000">
                      <a:alpha val="43137"/>
                    </a:srgbClr>
                  </a:outerShdw>
                </a:effectLst>
                <a:latin typeface="Calibri" pitchFamily="34" charset="0"/>
              </a:rPr>
              <a:t> </a:t>
            </a:r>
            <a:r>
              <a:rPr lang="tr-TR" sz="2400" b="1" dirty="0" smtClean="0">
                <a:solidFill>
                  <a:srgbClr val="0070C0"/>
                </a:solidFill>
                <a:effectLst>
                  <a:outerShdw blurRad="38100" dist="38100" dir="2700000" algn="tl">
                    <a:srgbClr val="000000">
                      <a:alpha val="43137"/>
                    </a:srgbClr>
                  </a:outerShdw>
                </a:effectLst>
                <a:latin typeface="Calibri" pitchFamily="34" charset="0"/>
              </a:rPr>
              <a:t>ve </a:t>
            </a:r>
            <a:r>
              <a:rPr lang="tr-TR" sz="2400" b="1" dirty="0" smtClean="0">
                <a:solidFill>
                  <a:srgbClr val="0070C0"/>
                </a:solidFill>
                <a:effectLst>
                  <a:outerShdw blurRad="38100" dist="38100" dir="2700000" algn="tl">
                    <a:srgbClr val="000000">
                      <a:alpha val="43137"/>
                    </a:srgbClr>
                  </a:outerShdw>
                </a:effectLst>
                <a:latin typeface="Calibri" pitchFamily="34" charset="0"/>
              </a:rPr>
              <a:t> Çaycumalı Firmaların dış ticaret ile ilgili tecrübesizlikleri mevcuttur. Ayrıca Siyasi gelişmeler nedeniyle Uluslararası </a:t>
            </a:r>
            <a:r>
              <a:rPr lang="tr-TR" sz="2400" b="1" dirty="0" smtClean="0">
                <a:solidFill>
                  <a:srgbClr val="0070C0"/>
                </a:solidFill>
                <a:effectLst>
                  <a:outerShdw blurRad="38100" dist="38100" dir="2700000" algn="tl">
                    <a:srgbClr val="000000">
                      <a:alpha val="43137"/>
                    </a:srgbClr>
                  </a:outerShdw>
                </a:effectLst>
                <a:latin typeface="Calibri" pitchFamily="34" charset="0"/>
              </a:rPr>
              <a:t>ticaret alanındaki </a:t>
            </a:r>
            <a:r>
              <a:rPr lang="tr-TR" sz="2400" b="1" dirty="0" smtClean="0">
                <a:solidFill>
                  <a:srgbClr val="0070C0"/>
                </a:solidFill>
                <a:effectLst>
                  <a:outerShdw blurRad="38100" dist="38100" dir="2700000" algn="tl">
                    <a:srgbClr val="000000">
                      <a:alpha val="43137"/>
                    </a:srgbClr>
                  </a:outerShdw>
                </a:effectLst>
                <a:latin typeface="Calibri" pitchFamily="34" charset="0"/>
              </a:rPr>
              <a:t>bazı belirsizlikler Firmaların </a:t>
            </a:r>
            <a:r>
              <a:rPr lang="tr-TR" sz="2400" b="1" dirty="0" smtClean="0">
                <a:solidFill>
                  <a:srgbClr val="0070C0"/>
                </a:solidFill>
                <a:effectLst>
                  <a:outerShdw blurRad="38100" dist="38100" dir="2700000" algn="tl">
                    <a:srgbClr val="000000">
                      <a:alpha val="43137"/>
                    </a:srgbClr>
                  </a:outerShdw>
                </a:effectLst>
                <a:latin typeface="Calibri" pitchFamily="34" charset="0"/>
              </a:rPr>
              <a:t>özellikle Finansal </a:t>
            </a:r>
            <a:r>
              <a:rPr lang="tr-TR" sz="2400" b="1" dirty="0" smtClean="0">
                <a:solidFill>
                  <a:srgbClr val="0070C0"/>
                </a:solidFill>
                <a:effectLst>
                  <a:outerShdw blurRad="38100" dist="38100" dir="2700000" algn="tl">
                    <a:srgbClr val="000000">
                      <a:alpha val="43137"/>
                    </a:srgbClr>
                  </a:outerShdw>
                </a:effectLst>
                <a:latin typeface="Calibri" pitchFamily="34" charset="0"/>
              </a:rPr>
              <a:t>sorunlar yaşamalarına ve şikayetlere sebep </a:t>
            </a:r>
            <a:r>
              <a:rPr lang="tr-TR" sz="2400" b="1" dirty="0" smtClean="0">
                <a:solidFill>
                  <a:srgbClr val="0070C0"/>
                </a:solidFill>
                <a:effectLst>
                  <a:outerShdw blurRad="38100" dist="38100" dir="2700000" algn="tl">
                    <a:srgbClr val="000000">
                      <a:alpha val="43137"/>
                    </a:srgbClr>
                  </a:outerShdw>
                </a:effectLst>
                <a:latin typeface="Calibri" pitchFamily="34" charset="0"/>
              </a:rPr>
              <a:t>olmaktadır</a:t>
            </a:r>
          </a:p>
          <a:p>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a:buFont typeface="Arial" charset="0"/>
              <a:buChar char="•"/>
            </a:pPr>
            <a:r>
              <a:rPr lang="tr-TR" sz="2400" b="1" dirty="0" smtClean="0">
                <a:solidFill>
                  <a:srgbClr val="0070C0"/>
                </a:solidFill>
                <a:effectLst>
                  <a:outerShdw blurRad="38100" dist="38100" dir="2700000" algn="tl">
                    <a:srgbClr val="000000">
                      <a:alpha val="43137"/>
                    </a:srgbClr>
                  </a:outerShdw>
                </a:effectLst>
                <a:latin typeface="Calibri" pitchFamily="34" charset="0"/>
              </a:rPr>
              <a:t> Çaycuma’nın yeterince tanınmaması, yabancı yatırımcıların Çaycuma’ya yatırım yapma kararı almasını kolaylaştırıcı çabalar gerektirmektedir.</a:t>
            </a:r>
          </a:p>
        </p:txBody>
      </p:sp>
    </p:spTree>
    <p:extLst>
      <p:ext uri="{BB962C8B-B14F-4D97-AF65-F5344CB8AC3E}">
        <p14:creationId xmlns:p14="http://schemas.microsoft.com/office/powerpoint/2010/main" xmlns="" val="37407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7885113" cy="504056"/>
          </a:xfrm>
        </p:spPr>
        <p:txBody>
          <a:bodyPr/>
          <a:lstStyle/>
          <a:p>
            <a:r>
              <a:rPr lang="tr-TR" sz="20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Gerçekleştirilecek faaliyetler;</a:t>
            </a:r>
            <a:endParaRPr lang="en-GB" sz="2000" b="1" dirty="0"/>
          </a:p>
        </p:txBody>
      </p:sp>
      <p:sp>
        <p:nvSpPr>
          <p:cNvPr id="3" name="2 Dikdörtgen"/>
          <p:cNvSpPr/>
          <p:nvPr/>
        </p:nvSpPr>
        <p:spPr>
          <a:xfrm>
            <a:off x="683568" y="2060848"/>
            <a:ext cx="7848872" cy="3785652"/>
          </a:xfrm>
          <a:prstGeom prst="rect">
            <a:avLst/>
          </a:prstGeom>
        </p:spPr>
        <p:txBody>
          <a:bodyPr wrap="square">
            <a:spAutoFit/>
          </a:bodyPr>
          <a:lstStyle/>
          <a:p>
            <a:pPr>
              <a:buFont typeface="Arial" charset="0"/>
              <a:buChar char="•"/>
              <a:defRPr/>
            </a:pPr>
            <a:r>
              <a:rPr lang="tr-TR" sz="2400" b="1" u="sng" dirty="0" smtClean="0">
                <a:solidFill>
                  <a:srgbClr val="0070C0"/>
                </a:solidFill>
                <a:effectLst>
                  <a:outerShdw blurRad="38100" dist="38100" dir="2700000" algn="tl">
                    <a:srgbClr val="000000">
                      <a:alpha val="43137"/>
                    </a:srgbClr>
                  </a:outerShdw>
                </a:effectLst>
                <a:latin typeface="Calibri" pitchFamily="34" charset="0"/>
              </a:rPr>
              <a:t> Güncellenmiş “AB İle İş Yapma Rehberi” ve seminer: </a:t>
            </a:r>
            <a:endParaRPr lang="tr-TR" sz="2400" b="1" u="sng" dirty="0" smtClean="0">
              <a:solidFill>
                <a:srgbClr val="0070C0"/>
              </a:solidFill>
              <a:effectLst>
                <a:outerShdw blurRad="38100" dist="38100" dir="2700000" algn="tl">
                  <a:srgbClr val="000000">
                    <a:alpha val="43137"/>
                  </a:srgbClr>
                </a:outerShdw>
              </a:effectLst>
              <a:latin typeface="Calibri" pitchFamily="34" charset="0"/>
            </a:endParaRPr>
          </a:p>
          <a:p>
            <a:pPr>
              <a:defRPr/>
            </a:pPr>
            <a:endParaRPr lang="tr-TR" sz="2400" b="1" u="sng" dirty="0" smtClean="0">
              <a:solidFill>
                <a:srgbClr val="0070C0"/>
              </a:solidFill>
              <a:effectLst>
                <a:outerShdw blurRad="38100" dist="38100" dir="2700000" algn="tl">
                  <a:srgbClr val="000000">
                    <a:alpha val="43137"/>
                  </a:srgbClr>
                </a:outerShdw>
              </a:effectLst>
              <a:latin typeface="Calibri" pitchFamily="34" charset="0"/>
            </a:endParaRPr>
          </a:p>
          <a:p>
            <a:pPr>
              <a:defRPr/>
            </a:pPr>
            <a:r>
              <a:rPr lang="tr-TR" sz="2400" b="1" dirty="0" smtClean="0">
                <a:solidFill>
                  <a:srgbClr val="0070C0"/>
                </a:solidFill>
                <a:effectLst>
                  <a:outerShdw blurRad="38100" dist="38100" dir="2700000" algn="tl">
                    <a:srgbClr val="000000">
                      <a:alpha val="43137"/>
                    </a:srgbClr>
                  </a:outerShdw>
                </a:effectLst>
                <a:latin typeface="Calibri" pitchFamily="34" charset="0"/>
              </a:rPr>
              <a:t>2011 </a:t>
            </a:r>
            <a:r>
              <a:rPr lang="tr-TR" sz="2400" b="1" dirty="0" smtClean="0">
                <a:solidFill>
                  <a:srgbClr val="0070C0"/>
                </a:solidFill>
                <a:effectLst>
                  <a:outerShdw blurRad="38100" dist="38100" dir="2700000" algn="tl">
                    <a:srgbClr val="000000">
                      <a:alpha val="43137"/>
                    </a:srgbClr>
                  </a:outerShdw>
                </a:effectLst>
                <a:latin typeface="Calibri" pitchFamily="34" charset="0"/>
              </a:rPr>
              <a:t>yılında </a:t>
            </a:r>
            <a:r>
              <a:rPr lang="tr-TR" sz="2400" b="1" dirty="0" err="1" smtClean="0">
                <a:solidFill>
                  <a:srgbClr val="0070C0"/>
                </a:solidFill>
                <a:effectLst>
                  <a:outerShdw blurRad="38100" dist="38100" dir="2700000" algn="tl">
                    <a:srgbClr val="000000">
                      <a:alpha val="43137"/>
                    </a:srgbClr>
                  </a:outerShdw>
                </a:effectLst>
                <a:latin typeface="Calibri" pitchFamily="34" charset="0"/>
              </a:rPr>
              <a:t>Antwerp</a:t>
            </a:r>
            <a:r>
              <a:rPr lang="tr-TR" sz="2400" b="1" dirty="0" smtClean="0">
                <a:solidFill>
                  <a:srgbClr val="0070C0"/>
                </a:solidFill>
                <a:effectLst>
                  <a:outerShdw blurRad="38100" dist="38100" dir="2700000" algn="tl">
                    <a:srgbClr val="000000">
                      <a:alpha val="43137"/>
                    </a:srgbClr>
                  </a:outerShdw>
                </a:effectLst>
                <a:latin typeface="Calibri" pitchFamily="34" charset="0"/>
              </a:rPr>
              <a:t> - </a:t>
            </a:r>
            <a:r>
              <a:rPr lang="tr-TR" sz="2400" b="1" dirty="0" err="1" smtClean="0">
                <a:solidFill>
                  <a:srgbClr val="0070C0"/>
                </a:solidFill>
                <a:effectLst>
                  <a:outerShdw blurRad="38100" dist="38100" dir="2700000" algn="tl">
                    <a:srgbClr val="000000">
                      <a:alpha val="43137"/>
                    </a:srgbClr>
                  </a:outerShdw>
                </a:effectLst>
                <a:latin typeface="Calibri" pitchFamily="34" charset="0"/>
              </a:rPr>
              <a:t>Waasland</a:t>
            </a:r>
            <a:r>
              <a:rPr lang="tr-TR" sz="2400" b="1" dirty="0" smtClean="0">
                <a:solidFill>
                  <a:srgbClr val="0070C0"/>
                </a:solidFill>
                <a:effectLst>
                  <a:outerShdw blurRad="38100" dist="38100" dir="2700000" algn="tl">
                    <a:srgbClr val="000000">
                      <a:alpha val="43137"/>
                    </a:srgbClr>
                  </a:outerShdw>
                </a:effectLst>
                <a:latin typeface="Calibri" pitchFamily="34" charset="0"/>
              </a:rPr>
              <a:t> TSO tarafından hazırlanmış “ AB ile İş Yapma Rehberi” uzmanları tarafından güncellenecektir. Bu belge güncellendikten sonra, AB İle İş Yapma Rehberi Türkçe ’ye çevirecektir . Çevirinin arkasından </a:t>
            </a:r>
            <a:r>
              <a:rPr lang="tr-TR" sz="2400" b="1" dirty="0" err="1" smtClean="0">
                <a:solidFill>
                  <a:srgbClr val="0070C0"/>
                </a:solidFill>
                <a:effectLst>
                  <a:outerShdw blurRad="38100" dist="38100" dir="2700000" algn="tl">
                    <a:srgbClr val="000000">
                      <a:alpha val="43137"/>
                    </a:srgbClr>
                  </a:outerShdw>
                </a:effectLst>
                <a:latin typeface="Calibri" pitchFamily="34" charset="0"/>
              </a:rPr>
              <a:t>Anwerp</a:t>
            </a:r>
            <a:r>
              <a:rPr lang="tr-TR" sz="2400" b="1" dirty="0" smtClean="0">
                <a:solidFill>
                  <a:srgbClr val="0070C0"/>
                </a:solidFill>
                <a:effectLst>
                  <a:outerShdw blurRad="38100" dist="38100" dir="2700000" algn="tl">
                    <a:srgbClr val="000000">
                      <a:alpha val="43137"/>
                    </a:srgbClr>
                  </a:outerShdw>
                </a:effectLst>
                <a:latin typeface="Calibri" pitchFamily="34" charset="0"/>
              </a:rPr>
              <a:t>-</a:t>
            </a:r>
            <a:r>
              <a:rPr lang="tr-TR" sz="2400" b="1" dirty="0" err="1" smtClean="0">
                <a:solidFill>
                  <a:srgbClr val="0070C0"/>
                </a:solidFill>
                <a:effectLst>
                  <a:outerShdw blurRad="38100" dist="38100" dir="2700000" algn="tl">
                    <a:srgbClr val="000000">
                      <a:alpha val="43137"/>
                    </a:srgbClr>
                  </a:outerShdw>
                </a:effectLst>
                <a:latin typeface="Calibri" pitchFamily="34" charset="0"/>
              </a:rPr>
              <a:t>Waasland</a:t>
            </a:r>
            <a:r>
              <a:rPr lang="tr-TR" sz="2400" b="1" dirty="0" smtClean="0">
                <a:solidFill>
                  <a:srgbClr val="0070C0"/>
                </a:solidFill>
                <a:effectLst>
                  <a:outerShdw blurRad="38100" dist="38100" dir="2700000" algn="tl">
                    <a:srgbClr val="000000">
                      <a:alpha val="43137"/>
                    </a:srgbClr>
                  </a:outerShdw>
                </a:effectLst>
                <a:latin typeface="Calibri" pitchFamily="34" charset="0"/>
              </a:rPr>
              <a:t> </a:t>
            </a:r>
            <a:r>
              <a:rPr lang="tr-TR" sz="2400" b="1" dirty="0" err="1" smtClean="0">
                <a:solidFill>
                  <a:srgbClr val="0070C0"/>
                </a:solidFill>
                <a:effectLst>
                  <a:outerShdw blurRad="38100" dist="38100" dir="2700000" algn="tl">
                    <a:srgbClr val="000000">
                      <a:alpha val="43137"/>
                    </a:srgbClr>
                  </a:outerShdw>
                </a:effectLst>
                <a:latin typeface="Calibri" pitchFamily="34" charset="0"/>
              </a:rPr>
              <a:t>TSO’dan</a:t>
            </a:r>
            <a:r>
              <a:rPr lang="tr-TR" sz="2400" b="1" dirty="0" smtClean="0">
                <a:solidFill>
                  <a:srgbClr val="0070C0"/>
                </a:solidFill>
                <a:effectLst>
                  <a:outerShdw blurRad="38100" dist="38100" dir="2700000" algn="tl">
                    <a:srgbClr val="000000">
                      <a:alpha val="43137"/>
                    </a:srgbClr>
                  </a:outerShdw>
                </a:effectLst>
                <a:latin typeface="Calibri" pitchFamily="34" charset="0"/>
              </a:rPr>
              <a:t> bir uzman Çaycuma </a:t>
            </a:r>
            <a:r>
              <a:rPr lang="tr-TR" sz="2400" b="1" dirty="0" err="1" smtClean="0">
                <a:solidFill>
                  <a:srgbClr val="0070C0"/>
                </a:solidFill>
                <a:effectLst>
                  <a:outerShdw blurRad="38100" dist="38100" dir="2700000" algn="tl">
                    <a:srgbClr val="000000">
                      <a:alpha val="43137"/>
                    </a:srgbClr>
                  </a:outerShdw>
                </a:effectLst>
                <a:latin typeface="Calibri" pitchFamily="34" charset="0"/>
              </a:rPr>
              <a:t>TSO’ya</a:t>
            </a:r>
            <a:r>
              <a:rPr lang="tr-TR" sz="2400" b="1" dirty="0" smtClean="0">
                <a:solidFill>
                  <a:srgbClr val="0070C0"/>
                </a:solidFill>
                <a:effectLst>
                  <a:outerShdw blurRad="38100" dist="38100" dir="2700000" algn="tl">
                    <a:srgbClr val="000000">
                      <a:alpha val="43137"/>
                    </a:srgbClr>
                  </a:outerShdw>
                </a:effectLst>
                <a:latin typeface="Calibri" pitchFamily="34" charset="0"/>
              </a:rPr>
              <a:t> gelip bu konuda 2 gün sürecek bir seminer verecektir. </a:t>
            </a:r>
          </a:p>
          <a:p>
            <a:pPr>
              <a:buFont typeface="Arial" charset="0"/>
              <a:buNone/>
              <a:defRPr/>
            </a:pPr>
            <a:endParaRPr lang="tr-TR" sz="2400" b="1" dirty="0" smtClean="0">
              <a:solidFill>
                <a:srgbClr val="0070C0"/>
              </a:solidFill>
              <a:effectLst>
                <a:outerShdw blurRad="38100" dist="38100" dir="2700000" algn="tl">
                  <a:srgbClr val="000000">
                    <a:alpha val="43137"/>
                  </a:srgbClr>
                </a:outerShdw>
              </a:effectLst>
              <a:latin typeface="Calibri" pitchFamily="34" charset="0"/>
            </a:endParaRPr>
          </a:p>
          <a:p>
            <a:pPr>
              <a:buFont typeface="Arial" charset="0"/>
              <a:buChar char="•"/>
            </a:pPr>
            <a:endParaRPr lang="tr-TR" sz="2400" b="1" dirty="0">
              <a:solidFill>
                <a:srgbClr val="0070C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xmlns="" val="2567419734"/>
      </p:ext>
    </p:extLst>
  </p:cSld>
  <p:clrMapOvr>
    <a:masterClrMapping/>
  </p:clrMapOvr>
</p:sld>
</file>

<file path=ppt/theme/theme1.xml><?xml version="1.0" encoding="utf-8"?>
<a:theme xmlns:a="http://schemas.openxmlformats.org/drawingml/2006/main" name="ETCF II">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TotalTime>
  <Words>934</Words>
  <Application>Microsoft Office PowerPoint</Application>
  <PresentationFormat>Ekran Gösterisi (4:3)</PresentationFormat>
  <Paragraphs>74</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ETCF II</vt:lpstr>
      <vt:lpstr>Slayt 1</vt:lpstr>
      <vt:lpstr>Bir bakışta projemiz;</vt:lpstr>
      <vt:lpstr>Gerçekleştirilen faaliyetler ve sonuçları</vt:lpstr>
      <vt:lpstr>Gerçekleştirilen faaliyetler ve sonuçları;</vt:lpstr>
      <vt:lpstr>Gerçekleştirilen faaliyetler ve sonuçları;</vt:lpstr>
      <vt:lpstr>Gerçekleştirilen faaliyetler ve sonuçları;</vt:lpstr>
      <vt:lpstr>Gerçekleştirilen faaliyetler ve sonuçları;</vt:lpstr>
      <vt:lpstr>Karşılaşılan güçlükler;</vt:lpstr>
      <vt:lpstr>Gerçekleştirilecek faaliyetler;</vt:lpstr>
      <vt:lpstr>Gerçekleştirilecek faaliyetler;</vt:lpstr>
      <vt:lpstr>Gerçekleştirilecek faaliyetler;</vt:lpstr>
      <vt:lpstr>Gerçekleştirilecek faaliyetler;</vt:lpstr>
      <vt:lpstr>Gerçekleştirilecek faaliyetler;</vt:lpstr>
      <vt:lpstr>Potansiyel riskler, problemler;</vt:lpstr>
      <vt:lpstr>Potansiyel riskler, problemler;</vt:lpstr>
      <vt:lpstr>Potansiyel riskler, problemler;</vt:lpstr>
      <vt:lpstr>Potansiyel riskler, problemler;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Pinar ERDEM</dc:creator>
  <cp:lastModifiedBy>Kamuran</cp:lastModifiedBy>
  <cp:revision>35</cp:revision>
  <dcterms:created xsi:type="dcterms:W3CDTF">2013-01-08T13:22:03Z</dcterms:created>
  <dcterms:modified xsi:type="dcterms:W3CDTF">2013-06-21T08:11:06Z</dcterms:modified>
</cp:coreProperties>
</file>